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rchivo Black" panose="020B0604020202020204" charset="0"/>
      <p:regular r:id="rId30"/>
    </p:embeddedFont>
    <p:embeddedFont>
      <p:font typeface="Bungee" panose="020B0604020202020204" charset="0"/>
      <p:regular r:id="rId31"/>
    </p:embeddedFont>
    <p:embeddedFont>
      <p:font typeface="Calibri" panose="020F0502020204030204" pitchFamily="34" charset="0"/>
      <p:regular r:id="rId32"/>
      <p:bold r:id="rId33"/>
      <p:italic r:id="rId34"/>
      <p:boldItalic r:id="rId35"/>
    </p:embeddedFont>
    <p:embeddedFont>
      <p:font typeface="Codec Pro ExtraBold" panose="020B0604020202020204" charset="0"/>
      <p:regular r:id="rId36"/>
    </p:embeddedFont>
    <p:embeddedFont>
      <p:font typeface="DM Sans" pitchFamily="2" charset="0"/>
      <p:regular r:id="rId37"/>
    </p:embeddedFont>
    <p:embeddedFont>
      <p:font typeface="Montserrat Light" panose="00000400000000000000" pitchFamily="2" charset="0"/>
      <p:regular r:id="rId38"/>
    </p:embeddedFont>
    <p:embeddedFont>
      <p:font typeface="Montserrat Light Bold" panose="020B0604020202020204" charset="0"/>
      <p:regular r:id="rId39"/>
    </p:embeddedFont>
    <p:embeddedFont>
      <p:font typeface="Noto Sans Bold" panose="020B0604020202020204" charset="0"/>
      <p:regular r:id="rId40"/>
    </p:embeddedFont>
    <p:embeddedFont>
      <p:font typeface="Open Sans" panose="020B0606030504020204" pitchFamily="34" charset="0"/>
      <p:regular r:id="rId41"/>
    </p:embeddedFont>
    <p:embeddedFont>
      <p:font typeface="Open Sans Bold" panose="020B0806030504020204" charset="0"/>
      <p:regular r:id="rId42"/>
    </p:embeddedFont>
    <p:embeddedFont>
      <p:font typeface="Open Sans Bold Italics" panose="020B0604020202020204" charset="0"/>
      <p:regular r:id="rId43"/>
    </p:embeddedFont>
    <p:embeddedFont>
      <p:font typeface="Open Sauce" panose="020B0604020202020204" charset="0"/>
      <p:regular r:id="rId44"/>
    </p:embeddedFont>
    <p:embeddedFont>
      <p:font typeface="Open Sauce Bold" panose="020B0604020202020204" charset="0"/>
      <p:regular r:id="rId45"/>
    </p:embeddedFont>
    <p:embeddedFont>
      <p:font typeface="Open Sauce Bold Italics" panose="020B0604020202020204" charset="0"/>
      <p:regular r:id="rId46"/>
    </p:embeddedFont>
    <p:embeddedFont>
      <p:font typeface="Open Sauce Heavy" panose="020B0604020202020204" charset="0"/>
      <p:regular r:id="rId47"/>
    </p:embeddedFont>
    <p:embeddedFont>
      <p:font typeface="Oswald Bold" panose="020B0604020202020204" charset="0"/>
      <p:regular r:id="rId48"/>
    </p:embeddedFont>
    <p:embeddedFont>
      <p:font typeface="Roboto Slab" pitchFamily="2" charset="0"/>
      <p:regular r:id="rId49"/>
    </p:embeddedFont>
    <p:embeddedFont>
      <p:font typeface="Roboto Slab Bold"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jpe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id="5" name="Group 5"/>
          <p:cNvGrpSpPr/>
          <p:nvPr/>
        </p:nvGrpSpPr>
        <p:grpSpPr>
          <a:xfrm>
            <a:off x="1775634" y="283759"/>
            <a:ext cx="7057812" cy="2557245"/>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775634" y="2841003"/>
            <a:ext cx="7057812" cy="485072"/>
          </a:xfrm>
          <a:custGeom>
            <a:avLst/>
            <a:gdLst/>
            <a:ahLst/>
            <a:cxnLst/>
            <a:rect l="l" t="t" r="r" b="b"/>
            <a:pathLst>
              <a:path w="7057812" h="485072">
                <a:moveTo>
                  <a:pt x="0" y="0"/>
                </a:moveTo>
                <a:lnTo>
                  <a:pt x="7057812" y="0"/>
                </a:lnTo>
                <a:lnTo>
                  <a:pt x="7057812" y="485072"/>
                </a:lnTo>
                <a:lnTo>
                  <a:pt x="0" y="485072"/>
                </a:lnTo>
                <a:lnTo>
                  <a:pt x="0" y="0"/>
                </a:lnTo>
                <a:close/>
              </a:path>
            </a:pathLst>
          </a:custGeom>
          <a:blipFill>
            <a:blip r:embed="rId4"/>
            <a:stretch>
              <a:fillRect t="-187363"/>
            </a:stretch>
          </a:blipFill>
        </p:spPr>
      </p:sp>
      <p:sp>
        <p:nvSpPr>
          <p:cNvPr id="9" name="TextBox 9"/>
          <p:cNvSpPr txBox="1"/>
          <p:nvPr/>
        </p:nvSpPr>
        <p:spPr>
          <a:xfrm>
            <a:off x="2231643" y="315557"/>
            <a:ext cx="6145794" cy="2407922"/>
          </a:xfrm>
          <a:prstGeom prst="rect">
            <a:avLst/>
          </a:prstGeom>
        </p:spPr>
        <p:txBody>
          <a:bodyPr lIns="0" tIns="0" rIns="0" bIns="0" rtlCol="0" anchor="t">
            <a:spAutoFit/>
          </a:bodyPr>
          <a:lstStyle/>
          <a:p>
            <a:pPr algn="ctr">
              <a:lnSpc>
                <a:spcPts val="6439"/>
              </a:lnSpc>
            </a:pPr>
            <a:r>
              <a:rPr lang="en-US" sz="4666" spc="65">
                <a:solidFill>
                  <a:srgbClr val="040506"/>
                </a:solidFill>
                <a:latin typeface="Noto Sans Bold"/>
              </a:rPr>
              <a:t>ĐỊA THỐNG KÊ </a:t>
            </a:r>
          </a:p>
          <a:p>
            <a:pPr algn="ctr">
              <a:lnSpc>
                <a:spcPts val="6439"/>
              </a:lnSpc>
            </a:pPr>
            <a:r>
              <a:rPr lang="en-US" sz="4666" spc="65">
                <a:solidFill>
                  <a:srgbClr val="040506"/>
                </a:solidFill>
                <a:latin typeface="Noto Sans Bold"/>
              </a:rPr>
              <a:t>ỨNG DỤNG TRONG </a:t>
            </a:r>
          </a:p>
          <a:p>
            <a:pPr algn="ctr">
              <a:lnSpc>
                <a:spcPts val="6439"/>
              </a:lnSpc>
            </a:pPr>
            <a:r>
              <a:rPr lang="en-US" sz="4666" spc="65">
                <a:solidFill>
                  <a:srgbClr val="040506"/>
                </a:solidFill>
                <a:latin typeface="Noto Sans Bold"/>
              </a:rPr>
              <a:t>KỸ THUẬT DẦU KHÍ</a:t>
            </a:r>
          </a:p>
        </p:txBody>
      </p:sp>
      <p:sp>
        <p:nvSpPr>
          <p:cNvPr id="10" name="TextBox 10"/>
          <p:cNvSpPr txBox="1"/>
          <p:nvPr/>
        </p:nvSpPr>
        <p:spPr>
          <a:xfrm>
            <a:off x="762195" y="3775308"/>
            <a:ext cx="8746985" cy="3013717"/>
          </a:xfrm>
          <a:prstGeom prst="rect">
            <a:avLst/>
          </a:prstGeom>
        </p:spPr>
        <p:txBody>
          <a:bodyPr lIns="0" tIns="0" rIns="0" bIns="0" rtlCol="0" anchor="t">
            <a:spAutoFit/>
          </a:bodyPr>
          <a:lstStyle/>
          <a:p>
            <a:pPr algn="ctr">
              <a:lnSpc>
                <a:spcPts val="8119"/>
              </a:lnSpc>
            </a:pPr>
            <a:r>
              <a:rPr lang="en-US" sz="4666" spc="65">
                <a:solidFill>
                  <a:srgbClr val="040506"/>
                </a:solidFill>
                <a:latin typeface="Oswald Bold"/>
              </a:rPr>
              <a:t>KHẢO SÁT VÀ PHÂN TÍCH </a:t>
            </a:r>
          </a:p>
          <a:p>
            <a:pPr algn="ctr">
              <a:lnSpc>
                <a:spcPts val="8119"/>
              </a:lnSpc>
            </a:pPr>
            <a:r>
              <a:rPr lang="en-US" sz="4666" spc="65">
                <a:solidFill>
                  <a:srgbClr val="040506"/>
                </a:solidFill>
                <a:latin typeface="Oswald Bold"/>
              </a:rPr>
              <a:t>CHỈ SỐ CHẤT LƯỢNG KHÔNG KHÍ </a:t>
            </a:r>
          </a:p>
          <a:p>
            <a:pPr algn="ctr">
              <a:lnSpc>
                <a:spcPts val="8119"/>
              </a:lnSpc>
            </a:pPr>
            <a:r>
              <a:rPr lang="en-US" sz="4666" spc="65">
                <a:solidFill>
                  <a:srgbClr val="040506"/>
                </a:solidFill>
                <a:latin typeface="Oswald Bold"/>
              </a:rPr>
              <a:t>Ở HOA KỲ DỰA VÀO TỌA ĐỘ ĐỊA LÝ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31934" y="2591422"/>
            <a:ext cx="8699843" cy="2411164"/>
          </a:xfrm>
          <a:prstGeom prst="rect">
            <a:avLst/>
          </a:prstGeom>
        </p:spPr>
        <p:txBody>
          <a:bodyPr lIns="0" tIns="0" rIns="0" bIns="0" rtlCol="0" anchor="t">
            <a:spAutoFit/>
          </a:bodyPr>
          <a:lstStyle/>
          <a:p>
            <a:pPr>
              <a:lnSpc>
                <a:spcPts val="9694"/>
              </a:lnSpc>
            </a:pPr>
            <a:r>
              <a:rPr lang="en-US" sz="7024" spc="688">
                <a:solidFill>
                  <a:srgbClr val="FFFFFF"/>
                </a:solidFill>
                <a:latin typeface="Oswald Bold"/>
              </a:rPr>
              <a:t>KHẢO SÁT ĐẶC TRƯNG BỘ DỮ LIỆU</a:t>
            </a:r>
          </a:p>
        </p:txBody>
      </p:sp>
      <p:sp>
        <p:nvSpPr>
          <p:cNvPr id="11" name="TextBox 11"/>
          <p:cNvSpPr txBox="1"/>
          <p:nvPr/>
        </p:nvSpPr>
        <p:spPr>
          <a:xfrm>
            <a:off x="1331934" y="5095875"/>
            <a:ext cx="8065109" cy="2001837"/>
          </a:xfrm>
          <a:prstGeom prst="rect">
            <a:avLst/>
          </a:prstGeom>
        </p:spPr>
        <p:txBody>
          <a:bodyPr lIns="0" tIns="0" rIns="0" bIns="0" rtlCol="0" anchor="t">
            <a:spAutoFit/>
          </a:bodyPr>
          <a:lstStyle/>
          <a:p>
            <a:pPr>
              <a:lnSpc>
                <a:spcPts val="3992"/>
              </a:lnSpc>
            </a:pPr>
            <a:r>
              <a:rPr lang="en-US" sz="2893" spc="283">
                <a:solidFill>
                  <a:srgbClr val="F5FFF5"/>
                </a:solidFill>
                <a:latin typeface="DM Sans"/>
              </a:rPr>
              <a:t>Trung bình, trung vị, mode, phương sai, độ lệch chuẩn</a:t>
            </a:r>
          </a:p>
          <a:p>
            <a:pPr>
              <a:lnSpc>
                <a:spcPts val="3992"/>
              </a:lnSpc>
            </a:pPr>
            <a:r>
              <a:rPr lang="en-US" sz="2893" spc="283">
                <a:solidFill>
                  <a:srgbClr val="F5FFF5"/>
                </a:solidFill>
                <a:latin typeface="DM Sans"/>
              </a:rPr>
              <a:t>&amp;</a:t>
            </a:r>
          </a:p>
          <a:p>
            <a:pPr algn="l">
              <a:lnSpc>
                <a:spcPts val="3992"/>
              </a:lnSpc>
            </a:pPr>
            <a:r>
              <a:rPr lang="en-US" sz="2893" spc="283">
                <a:solidFill>
                  <a:srgbClr val="F5FFF5"/>
                </a:solidFill>
                <a:latin typeface="DM Sans"/>
              </a:rPr>
              <a:t>Kiểm định tính phân phối chuẩn</a:t>
            </a:r>
          </a:p>
        </p:txBody>
      </p:sp>
      <p:sp>
        <p:nvSpPr>
          <p:cNvPr id="12" name="TextBox 12"/>
          <p:cNvSpPr txBox="1"/>
          <p:nvPr/>
        </p:nvSpPr>
        <p:spPr>
          <a:xfrm>
            <a:off x="10349972" y="3730329"/>
            <a:ext cx="7202160" cy="2545133"/>
          </a:xfrm>
          <a:prstGeom prst="rect">
            <a:avLst/>
          </a:prstGeom>
        </p:spPr>
        <p:txBody>
          <a:bodyPr lIns="0" tIns="0" rIns="0" bIns="0" rtlCol="0" anchor="t">
            <a:spAutoFit/>
          </a:bodyPr>
          <a:lstStyle/>
          <a:p>
            <a:pPr marL="0" lvl="0" indent="0" algn="ctr">
              <a:lnSpc>
                <a:spcPts val="10231"/>
              </a:lnSpc>
              <a:spcBef>
                <a:spcPct val="0"/>
              </a:spcBef>
            </a:pPr>
            <a:r>
              <a:rPr lang="en-US" sz="7414">
                <a:solidFill>
                  <a:srgbClr val="231F20"/>
                </a:solidFill>
                <a:latin typeface="Oswald Bold"/>
              </a:rPr>
              <a:t>STATISTICAL CHARACTERISTICS</a:t>
            </a:r>
          </a:p>
        </p:txBody>
      </p:sp>
      <p:pic>
        <p:nvPicPr>
          <p:cNvPr id="13" name="Picture 13"/>
          <p:cNvPicPr>
            <a:picLocks noChangeAspect="1"/>
          </p:cNvPicPr>
          <p:nvPr/>
        </p:nvPicPr>
        <p:blipFill>
          <a:blip r:embed="rId4"/>
          <a:stretch>
            <a:fillRect/>
          </a:stretch>
        </p:blipFill>
        <p:spPr>
          <a:xfrm>
            <a:off x="10697830" y="6408403"/>
            <a:ext cx="6506443" cy="1603262"/>
          </a:xfrm>
          <a:prstGeom prst="rect">
            <a:avLst/>
          </a:prstGeom>
        </p:spPr>
      </p:pic>
      <p:pic>
        <p:nvPicPr>
          <p:cNvPr id="14" name="Picture 14"/>
          <p:cNvPicPr>
            <a:picLocks noChangeAspect="1"/>
          </p:cNvPicPr>
          <p:nvPr/>
        </p:nvPicPr>
        <p:blipFill>
          <a:blip r:embed="rId5"/>
          <a:stretch>
            <a:fillRect/>
          </a:stretch>
        </p:blipFill>
        <p:spPr>
          <a:xfrm>
            <a:off x="10697830" y="7071384"/>
            <a:ext cx="6506443" cy="16032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584614" y="753680"/>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11" name="Freeform 11"/>
          <p:cNvSpPr/>
          <p:nvPr/>
        </p:nvSpPr>
        <p:spPr>
          <a:xfrm>
            <a:off x="158959" y="2620250"/>
            <a:ext cx="11721479" cy="5046499"/>
          </a:xfrm>
          <a:custGeom>
            <a:avLst/>
            <a:gdLst/>
            <a:ahLst/>
            <a:cxnLst/>
            <a:rect l="l" t="t" r="r" b="b"/>
            <a:pathLst>
              <a:path w="11721479" h="5046499">
                <a:moveTo>
                  <a:pt x="0" y="0"/>
                </a:moveTo>
                <a:lnTo>
                  <a:pt x="11721479" y="0"/>
                </a:lnTo>
                <a:lnTo>
                  <a:pt x="11721479" y="5046500"/>
                </a:lnTo>
                <a:lnTo>
                  <a:pt x="0" y="5046500"/>
                </a:lnTo>
                <a:lnTo>
                  <a:pt x="0" y="0"/>
                </a:lnTo>
                <a:close/>
              </a:path>
            </a:pathLst>
          </a:custGeom>
          <a:blipFill>
            <a:blip r:embed="rId5"/>
            <a:stretch>
              <a:fillRect/>
            </a:stretch>
          </a:blipFill>
        </p:spPr>
      </p:sp>
      <p:sp>
        <p:nvSpPr>
          <p:cNvPr id="12" name="TextBox 12"/>
          <p:cNvSpPr txBox="1"/>
          <p:nvPr/>
        </p:nvSpPr>
        <p:spPr>
          <a:xfrm>
            <a:off x="158959" y="7781050"/>
            <a:ext cx="15252777" cy="1699168"/>
          </a:xfrm>
          <a:prstGeom prst="rect">
            <a:avLst/>
          </a:prstGeom>
        </p:spPr>
        <p:txBody>
          <a:bodyPr lIns="0" tIns="0" rIns="0" bIns="0" rtlCol="0" anchor="t">
            <a:spAutoFit/>
          </a:bodyPr>
          <a:lstStyle/>
          <a:p>
            <a:pPr>
              <a:lnSpc>
                <a:spcPts val="4520"/>
              </a:lnSpc>
            </a:pPr>
            <a:r>
              <a:rPr lang="en-US" sz="3228">
                <a:solidFill>
                  <a:srgbClr val="000000"/>
                </a:solidFill>
                <a:latin typeface="Open Sans Bold"/>
              </a:rPr>
              <a:t>Hầu hết các đặc trưng của các phương pháp đo đều cho ra Mean và Med khá thấp so với lượng cao nhất và đều an toàn cho cơ thể người</a:t>
            </a:r>
          </a:p>
          <a:p>
            <a:pPr marL="0" lvl="0" indent="0">
              <a:lnSpc>
                <a:spcPts val="4520"/>
              </a:lnSpc>
              <a:spcBef>
                <a:spcPct val="0"/>
              </a:spcBef>
            </a:pPr>
            <a:endParaRPr lang="en-US" sz="3228">
              <a:solidFill>
                <a:srgbClr val="000000"/>
              </a:solidFill>
              <a:latin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584614" y="753680"/>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11" name="TextBox 11"/>
          <p:cNvSpPr txBox="1"/>
          <p:nvPr/>
        </p:nvSpPr>
        <p:spPr>
          <a:xfrm>
            <a:off x="207818" y="3351374"/>
            <a:ext cx="5744601" cy="4556668"/>
          </a:xfrm>
          <a:prstGeom prst="rect">
            <a:avLst/>
          </a:prstGeom>
        </p:spPr>
        <p:txBody>
          <a:bodyPr lIns="0" tIns="0" rIns="0" bIns="0" rtlCol="0" anchor="t">
            <a:spAutoFit/>
          </a:bodyPr>
          <a:lstStyle/>
          <a:p>
            <a:pPr algn="just">
              <a:lnSpc>
                <a:spcPts val="4520"/>
              </a:lnSpc>
            </a:pPr>
            <a:r>
              <a:rPr lang="en-US" sz="3228">
                <a:solidFill>
                  <a:srgbClr val="000000"/>
                </a:solidFill>
                <a:latin typeface="Open Sans Bold"/>
              </a:rPr>
              <a:t>Các biểu đồ phân phối của từng phép đo đều cho kết quả tập dữ liệu lệch dương</a:t>
            </a:r>
          </a:p>
          <a:p>
            <a:pPr algn="just">
              <a:lnSpc>
                <a:spcPts val="4520"/>
              </a:lnSpc>
            </a:pPr>
            <a:endParaRPr lang="en-US" sz="3228">
              <a:solidFill>
                <a:srgbClr val="000000"/>
              </a:solidFill>
              <a:latin typeface="Open Sans Bold"/>
            </a:endParaRPr>
          </a:p>
          <a:p>
            <a:pPr algn="just">
              <a:lnSpc>
                <a:spcPts val="4520"/>
              </a:lnSpc>
            </a:pPr>
            <a:r>
              <a:rPr lang="en-US" sz="3228">
                <a:solidFill>
                  <a:srgbClr val="000000"/>
                </a:solidFill>
                <a:latin typeface="Open Sans Bold"/>
              </a:rPr>
              <a:t>=&gt; Chính phủ đã quản lý tốt tình trạng ô nhiễm ở Hoa Kỳ</a:t>
            </a:r>
          </a:p>
          <a:p>
            <a:pPr marL="0" lvl="0" indent="0" algn="just">
              <a:lnSpc>
                <a:spcPts val="4520"/>
              </a:lnSpc>
              <a:spcBef>
                <a:spcPct val="0"/>
              </a:spcBef>
            </a:pPr>
            <a:endParaRPr lang="en-US" sz="3228">
              <a:solidFill>
                <a:srgbClr val="000000"/>
              </a:solidFill>
              <a:latin typeface="Open Sans Bold"/>
            </a:endParaRPr>
          </a:p>
        </p:txBody>
      </p:sp>
      <p:sp>
        <p:nvSpPr>
          <p:cNvPr id="12" name="Freeform 12"/>
          <p:cNvSpPr/>
          <p:nvPr/>
        </p:nvSpPr>
        <p:spPr>
          <a:xfrm>
            <a:off x="5952419" y="2439864"/>
            <a:ext cx="11856037" cy="6894636"/>
          </a:xfrm>
          <a:custGeom>
            <a:avLst/>
            <a:gdLst/>
            <a:ahLst/>
            <a:cxnLst/>
            <a:rect l="l" t="t" r="r" b="b"/>
            <a:pathLst>
              <a:path w="11856037" h="6894636">
                <a:moveTo>
                  <a:pt x="0" y="0"/>
                </a:moveTo>
                <a:lnTo>
                  <a:pt x="11856037" y="0"/>
                </a:lnTo>
                <a:lnTo>
                  <a:pt x="11856037" y="6894636"/>
                </a:lnTo>
                <a:lnTo>
                  <a:pt x="0" y="6894636"/>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78888" y="0"/>
            <a:ext cx="15859325" cy="2439864"/>
            <a:chOff x="0" y="0"/>
            <a:chExt cx="1537211" cy="236491"/>
          </a:xfrm>
        </p:grpSpPr>
        <p:sp>
          <p:nvSpPr>
            <p:cNvPr id="4" name="Freeform 4"/>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5" name="TextBox 5"/>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2328832"/>
            <a:ext cx="9144000" cy="2528918"/>
          </a:xfrm>
          <a:custGeom>
            <a:avLst/>
            <a:gdLst/>
            <a:ahLst/>
            <a:cxnLst/>
            <a:rect l="l" t="t" r="r" b="b"/>
            <a:pathLst>
              <a:path w="9144000" h="2528918">
                <a:moveTo>
                  <a:pt x="0" y="0"/>
                </a:moveTo>
                <a:lnTo>
                  <a:pt x="9144000" y="0"/>
                </a:lnTo>
                <a:lnTo>
                  <a:pt x="9144000" y="2528918"/>
                </a:lnTo>
                <a:lnTo>
                  <a:pt x="0" y="2528918"/>
                </a:lnTo>
                <a:lnTo>
                  <a:pt x="0" y="0"/>
                </a:lnTo>
                <a:close/>
              </a:path>
            </a:pathLst>
          </a:custGeom>
          <a:blipFill>
            <a:blip r:embed="rId3"/>
            <a:stretch>
              <a:fillRect/>
            </a:stretch>
          </a:blipFill>
        </p:spPr>
      </p:sp>
      <p:sp>
        <p:nvSpPr>
          <p:cNvPr id="7" name="Freeform 7"/>
          <p:cNvSpPr/>
          <p:nvPr/>
        </p:nvSpPr>
        <p:spPr>
          <a:xfrm>
            <a:off x="-34396" y="4886549"/>
            <a:ext cx="9212793" cy="2576959"/>
          </a:xfrm>
          <a:custGeom>
            <a:avLst/>
            <a:gdLst/>
            <a:ahLst/>
            <a:cxnLst/>
            <a:rect l="l" t="t" r="r" b="b"/>
            <a:pathLst>
              <a:path w="9212793" h="2576959">
                <a:moveTo>
                  <a:pt x="0" y="0"/>
                </a:moveTo>
                <a:lnTo>
                  <a:pt x="9212792" y="0"/>
                </a:lnTo>
                <a:lnTo>
                  <a:pt x="9212792" y="2576959"/>
                </a:lnTo>
                <a:lnTo>
                  <a:pt x="0" y="2576959"/>
                </a:lnTo>
                <a:lnTo>
                  <a:pt x="0" y="0"/>
                </a:lnTo>
                <a:close/>
              </a:path>
            </a:pathLst>
          </a:custGeom>
          <a:blipFill>
            <a:blip r:embed="rId4"/>
            <a:stretch>
              <a:fillRect/>
            </a:stretch>
          </a:blipFill>
        </p:spPr>
      </p:sp>
      <p:sp>
        <p:nvSpPr>
          <p:cNvPr id="8" name="Freeform 8"/>
          <p:cNvSpPr/>
          <p:nvPr/>
        </p:nvSpPr>
        <p:spPr>
          <a:xfrm>
            <a:off x="9290951" y="2328832"/>
            <a:ext cx="9144000" cy="2557717"/>
          </a:xfrm>
          <a:custGeom>
            <a:avLst/>
            <a:gdLst/>
            <a:ahLst/>
            <a:cxnLst/>
            <a:rect l="l" t="t" r="r" b="b"/>
            <a:pathLst>
              <a:path w="9144000" h="2557717">
                <a:moveTo>
                  <a:pt x="0" y="0"/>
                </a:moveTo>
                <a:lnTo>
                  <a:pt x="9144000" y="0"/>
                </a:lnTo>
                <a:lnTo>
                  <a:pt x="9144000" y="2557717"/>
                </a:lnTo>
                <a:lnTo>
                  <a:pt x="0" y="2557717"/>
                </a:lnTo>
                <a:lnTo>
                  <a:pt x="0" y="0"/>
                </a:lnTo>
                <a:close/>
              </a:path>
            </a:pathLst>
          </a:custGeom>
          <a:blipFill>
            <a:blip r:embed="rId4"/>
            <a:stretch>
              <a:fillRect/>
            </a:stretch>
          </a:blipFill>
        </p:spPr>
      </p:sp>
      <p:sp>
        <p:nvSpPr>
          <p:cNvPr id="9" name="Freeform 9"/>
          <p:cNvSpPr/>
          <p:nvPr/>
        </p:nvSpPr>
        <p:spPr>
          <a:xfrm>
            <a:off x="9290951" y="4886549"/>
            <a:ext cx="9613443" cy="2658750"/>
          </a:xfrm>
          <a:custGeom>
            <a:avLst/>
            <a:gdLst/>
            <a:ahLst/>
            <a:cxnLst/>
            <a:rect l="l" t="t" r="r" b="b"/>
            <a:pathLst>
              <a:path w="9613443" h="2658750">
                <a:moveTo>
                  <a:pt x="0" y="0"/>
                </a:moveTo>
                <a:lnTo>
                  <a:pt x="9613443" y="0"/>
                </a:lnTo>
                <a:lnTo>
                  <a:pt x="9613443" y="2658750"/>
                </a:lnTo>
                <a:lnTo>
                  <a:pt x="0" y="2658750"/>
                </a:lnTo>
                <a:lnTo>
                  <a:pt x="0" y="0"/>
                </a:lnTo>
                <a:close/>
              </a:path>
            </a:pathLst>
          </a:custGeom>
          <a:blipFill>
            <a:blip r:embed="rId5"/>
            <a:stretch>
              <a:fillRect/>
            </a:stretch>
          </a:blipFill>
        </p:spPr>
      </p:sp>
      <p:sp>
        <p:nvSpPr>
          <p:cNvPr id="10" name="Freeform 10"/>
          <p:cNvSpPr/>
          <p:nvPr/>
        </p:nvSpPr>
        <p:spPr>
          <a:xfrm>
            <a:off x="0" y="7545299"/>
            <a:ext cx="9289169" cy="2576319"/>
          </a:xfrm>
          <a:custGeom>
            <a:avLst/>
            <a:gdLst/>
            <a:ahLst/>
            <a:cxnLst/>
            <a:rect l="l" t="t" r="r" b="b"/>
            <a:pathLst>
              <a:path w="9289169" h="2576319">
                <a:moveTo>
                  <a:pt x="0" y="0"/>
                </a:moveTo>
                <a:lnTo>
                  <a:pt x="9289169" y="0"/>
                </a:lnTo>
                <a:lnTo>
                  <a:pt x="9289169" y="2576318"/>
                </a:lnTo>
                <a:lnTo>
                  <a:pt x="0" y="2576318"/>
                </a:lnTo>
                <a:lnTo>
                  <a:pt x="0" y="0"/>
                </a:lnTo>
                <a:close/>
              </a:path>
            </a:pathLst>
          </a:custGeom>
          <a:blipFill>
            <a:blip r:embed="rId6"/>
            <a:stretch>
              <a:fillRect/>
            </a:stretch>
          </a:blipFill>
        </p:spPr>
      </p:sp>
      <p:sp>
        <p:nvSpPr>
          <p:cNvPr id="11" name="Freeform 11"/>
          <p:cNvSpPr/>
          <p:nvPr/>
        </p:nvSpPr>
        <p:spPr>
          <a:xfrm>
            <a:off x="9403352" y="7463508"/>
            <a:ext cx="9678764" cy="2658109"/>
          </a:xfrm>
          <a:custGeom>
            <a:avLst/>
            <a:gdLst/>
            <a:ahLst/>
            <a:cxnLst/>
            <a:rect l="l" t="t" r="r" b="b"/>
            <a:pathLst>
              <a:path w="9678764" h="2658109">
                <a:moveTo>
                  <a:pt x="0" y="0"/>
                </a:moveTo>
                <a:lnTo>
                  <a:pt x="9678764" y="0"/>
                </a:lnTo>
                <a:lnTo>
                  <a:pt x="9678764" y="2658109"/>
                </a:lnTo>
                <a:lnTo>
                  <a:pt x="0" y="2658109"/>
                </a:lnTo>
                <a:lnTo>
                  <a:pt x="0" y="0"/>
                </a:lnTo>
                <a:close/>
              </a:path>
            </a:pathLst>
          </a:custGeom>
          <a:blipFill>
            <a:blip r:embed="rId7"/>
            <a:stretch>
              <a:fillRect/>
            </a:stretch>
          </a:blipFill>
        </p:spPr>
      </p:sp>
      <p:sp>
        <p:nvSpPr>
          <p:cNvPr id="12" name="TextBox 12"/>
          <p:cNvSpPr txBox="1"/>
          <p:nvPr/>
        </p:nvSpPr>
        <p:spPr>
          <a:xfrm>
            <a:off x="-1944784" y="77030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961836" y="77030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11" name="Freeform 11"/>
          <p:cNvSpPr/>
          <p:nvPr/>
        </p:nvSpPr>
        <p:spPr>
          <a:xfrm>
            <a:off x="237753" y="3855944"/>
            <a:ext cx="15406215" cy="5174428"/>
          </a:xfrm>
          <a:custGeom>
            <a:avLst/>
            <a:gdLst/>
            <a:ahLst/>
            <a:cxnLst/>
            <a:rect l="l" t="t" r="r" b="b"/>
            <a:pathLst>
              <a:path w="15406215" h="5174428">
                <a:moveTo>
                  <a:pt x="0" y="0"/>
                </a:moveTo>
                <a:lnTo>
                  <a:pt x="15406215" y="0"/>
                </a:lnTo>
                <a:lnTo>
                  <a:pt x="15406215" y="5174428"/>
                </a:lnTo>
                <a:lnTo>
                  <a:pt x="0" y="5174428"/>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758245" y="942975"/>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KHẢO SÁT ĐẶC TRƯNG</a:t>
            </a:r>
          </a:p>
        </p:txBody>
      </p:sp>
      <p:sp>
        <p:nvSpPr>
          <p:cNvPr id="11" name="TextBox 11"/>
          <p:cNvSpPr txBox="1"/>
          <p:nvPr/>
        </p:nvSpPr>
        <p:spPr>
          <a:xfrm>
            <a:off x="-4918190" y="2744900"/>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000000"/>
                </a:solidFill>
                <a:latin typeface="Oswald Bold"/>
              </a:rPr>
              <a:t>NHẬN XÉT</a:t>
            </a:r>
          </a:p>
        </p:txBody>
      </p:sp>
      <p:sp>
        <p:nvSpPr>
          <p:cNvPr id="12" name="TextBox 12"/>
          <p:cNvSpPr txBox="1"/>
          <p:nvPr/>
        </p:nvSpPr>
        <p:spPr>
          <a:xfrm>
            <a:off x="220463" y="3127852"/>
            <a:ext cx="12600289" cy="5380990"/>
          </a:xfrm>
          <a:prstGeom prst="rect">
            <a:avLst/>
          </a:prstGeom>
        </p:spPr>
        <p:txBody>
          <a:bodyPr lIns="0" tIns="0" rIns="0" bIns="0" rtlCol="0" anchor="t">
            <a:spAutoFit/>
          </a:bodyPr>
          <a:lstStyle/>
          <a:p>
            <a:pPr algn="just">
              <a:lnSpc>
                <a:spcPts val="4759"/>
              </a:lnSpc>
            </a:pPr>
            <a:endParaRPr/>
          </a:p>
          <a:p>
            <a:pPr marL="734059" lvl="1" indent="-367030" algn="just">
              <a:lnSpc>
                <a:spcPts val="4759"/>
              </a:lnSpc>
              <a:buFont typeface="Arial"/>
              <a:buChar char="•"/>
            </a:pPr>
            <a:r>
              <a:rPr lang="en-US" sz="3399">
                <a:solidFill>
                  <a:srgbClr val="231F20"/>
                </a:solidFill>
                <a:latin typeface="Roboto Slab"/>
              </a:rPr>
              <a:t>Dữ liệu không có tính phân phối chuẩn,</a:t>
            </a:r>
          </a:p>
          <a:p>
            <a:pPr marL="734059" lvl="1" indent="-367030" algn="just">
              <a:lnSpc>
                <a:spcPts val="4759"/>
              </a:lnSpc>
              <a:buFont typeface="Arial"/>
              <a:buChar char="•"/>
            </a:pPr>
            <a:r>
              <a:rPr lang="en-US" sz="3399">
                <a:solidFill>
                  <a:srgbClr val="231F20"/>
                </a:solidFill>
                <a:latin typeface="Roboto Slab"/>
              </a:rPr>
              <a:t>Đa số dữ liệu có phân phối lệch trái, mức độ ô nhiễm thấp chiếm phần lớn, là tín hiệu tích cực cho vấn đề ô nhiễm ở Hoa Kỳ</a:t>
            </a:r>
          </a:p>
          <a:p>
            <a:pPr marL="734059" lvl="1" indent="-367030" algn="just">
              <a:lnSpc>
                <a:spcPts val="4759"/>
              </a:lnSpc>
              <a:buFont typeface="Arial"/>
              <a:buChar char="•"/>
            </a:pPr>
            <a:r>
              <a:rPr lang="en-US" sz="3399">
                <a:solidFill>
                  <a:srgbClr val="231F20"/>
                </a:solidFill>
                <a:latin typeface="Roboto Slab"/>
              </a:rPr>
              <a:t>Thành phố Durango là thành phố có chất lượng không khí ô nhiễm bậc nhất Hoa Kỳ (gần 500 AQI).</a:t>
            </a:r>
          </a:p>
          <a:p>
            <a:pPr marL="734059" lvl="1" indent="-367030" algn="just">
              <a:lnSpc>
                <a:spcPts val="4759"/>
              </a:lnSpc>
              <a:buFont typeface="Arial"/>
              <a:buChar char="•"/>
            </a:pPr>
            <a:r>
              <a:rPr lang="en-US" sz="3399">
                <a:solidFill>
                  <a:srgbClr val="231F20"/>
                </a:solidFill>
                <a:latin typeface="Roboto Slab"/>
              </a:rPr>
              <a:t>Chất lượng không khí vừa phải (moderate) và tốt (good) chiếm đa số các khu vực Hoa Kỳ.</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31934" y="2591422"/>
            <a:ext cx="8699843" cy="2411164"/>
          </a:xfrm>
          <a:prstGeom prst="rect">
            <a:avLst/>
          </a:prstGeom>
        </p:spPr>
        <p:txBody>
          <a:bodyPr lIns="0" tIns="0" rIns="0" bIns="0" rtlCol="0" anchor="t">
            <a:spAutoFit/>
          </a:bodyPr>
          <a:lstStyle/>
          <a:p>
            <a:pPr>
              <a:lnSpc>
                <a:spcPts val="9694"/>
              </a:lnSpc>
            </a:pPr>
            <a:r>
              <a:rPr lang="en-US" sz="7024" spc="688">
                <a:solidFill>
                  <a:srgbClr val="FFFFFF"/>
                </a:solidFill>
                <a:latin typeface="Oswald Bold"/>
              </a:rPr>
              <a:t>PHÂN TÍCH HỒI QUY TUYẾN TÍNH</a:t>
            </a:r>
          </a:p>
        </p:txBody>
      </p:sp>
      <p:sp>
        <p:nvSpPr>
          <p:cNvPr id="11" name="TextBox 11"/>
          <p:cNvSpPr txBox="1"/>
          <p:nvPr/>
        </p:nvSpPr>
        <p:spPr>
          <a:xfrm>
            <a:off x="1331934" y="5095875"/>
            <a:ext cx="8065109" cy="1496748"/>
          </a:xfrm>
          <a:prstGeom prst="rect">
            <a:avLst/>
          </a:prstGeom>
        </p:spPr>
        <p:txBody>
          <a:bodyPr lIns="0" tIns="0" rIns="0" bIns="0" rtlCol="0" anchor="t">
            <a:spAutoFit/>
          </a:bodyPr>
          <a:lstStyle/>
          <a:p>
            <a:pPr>
              <a:lnSpc>
                <a:spcPts val="3992"/>
              </a:lnSpc>
            </a:pPr>
            <a:r>
              <a:rPr lang="en-US" sz="2893" spc="283">
                <a:solidFill>
                  <a:srgbClr val="F5FFF5"/>
                </a:solidFill>
                <a:latin typeface="DM Sans"/>
              </a:rPr>
              <a:t>Giữa AQI và PM2.5</a:t>
            </a:r>
          </a:p>
          <a:p>
            <a:pPr>
              <a:lnSpc>
                <a:spcPts val="3992"/>
              </a:lnSpc>
            </a:pPr>
            <a:r>
              <a:rPr lang="en-US" sz="2893" spc="283">
                <a:solidFill>
                  <a:srgbClr val="F5FFF5"/>
                </a:solidFill>
                <a:latin typeface="DM Sans"/>
              </a:rPr>
              <a:t>&amp;</a:t>
            </a:r>
          </a:p>
          <a:p>
            <a:pPr algn="l">
              <a:lnSpc>
                <a:spcPts val="3992"/>
              </a:lnSpc>
            </a:pPr>
            <a:r>
              <a:rPr lang="en-US" sz="2893" spc="283">
                <a:solidFill>
                  <a:srgbClr val="F5FFF5"/>
                </a:solidFill>
                <a:latin typeface="DM Sans"/>
              </a:rPr>
              <a:t>Giữa AQI và các chỉ số còn lại</a:t>
            </a:r>
          </a:p>
        </p:txBody>
      </p:sp>
      <p:sp>
        <p:nvSpPr>
          <p:cNvPr id="12" name="TextBox 12"/>
          <p:cNvSpPr txBox="1"/>
          <p:nvPr/>
        </p:nvSpPr>
        <p:spPr>
          <a:xfrm>
            <a:off x="10349972" y="3288144"/>
            <a:ext cx="7202160" cy="3304479"/>
          </a:xfrm>
          <a:prstGeom prst="rect">
            <a:avLst/>
          </a:prstGeom>
        </p:spPr>
        <p:txBody>
          <a:bodyPr lIns="0" tIns="0" rIns="0" bIns="0" rtlCol="0" anchor="t">
            <a:spAutoFit/>
          </a:bodyPr>
          <a:lstStyle/>
          <a:p>
            <a:pPr marL="0" lvl="0" indent="0" algn="ctr">
              <a:lnSpc>
                <a:spcPts val="13267"/>
              </a:lnSpc>
              <a:spcBef>
                <a:spcPct val="0"/>
              </a:spcBef>
            </a:pPr>
            <a:r>
              <a:rPr lang="en-US" sz="9613">
                <a:solidFill>
                  <a:srgbClr val="231F20"/>
                </a:solidFill>
                <a:latin typeface="Oswald Bold"/>
              </a:rPr>
              <a:t>LINEAR REGRESSION</a:t>
            </a:r>
          </a:p>
        </p:txBody>
      </p:sp>
      <p:pic>
        <p:nvPicPr>
          <p:cNvPr id="13" name="Picture 13"/>
          <p:cNvPicPr>
            <a:picLocks noChangeAspect="1"/>
          </p:cNvPicPr>
          <p:nvPr/>
        </p:nvPicPr>
        <p:blipFill>
          <a:blip r:embed="rId4"/>
          <a:stretch>
            <a:fillRect/>
          </a:stretch>
        </p:blipFill>
        <p:spPr>
          <a:xfrm>
            <a:off x="10697830" y="6408403"/>
            <a:ext cx="6506443" cy="2006816"/>
          </a:xfrm>
          <a:prstGeom prst="rect">
            <a:avLst/>
          </a:prstGeom>
        </p:spPr>
      </p:pic>
      <p:pic>
        <p:nvPicPr>
          <p:cNvPr id="14" name="Picture 14"/>
          <p:cNvPicPr>
            <a:picLocks noChangeAspect="1"/>
          </p:cNvPicPr>
          <p:nvPr/>
        </p:nvPicPr>
        <p:blipFill>
          <a:blip r:embed="rId5"/>
          <a:stretch>
            <a:fillRect/>
          </a:stretch>
        </p:blipFill>
        <p:spPr>
          <a:xfrm>
            <a:off x="10697830" y="7547939"/>
            <a:ext cx="6506443" cy="20068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229578" y="1334464"/>
            <a:ext cx="17630153" cy="861174"/>
          </a:xfrm>
          <a:prstGeom prst="rect">
            <a:avLst/>
          </a:prstGeom>
        </p:spPr>
        <p:txBody>
          <a:bodyPr lIns="0" tIns="0" rIns="0" bIns="0" rtlCol="0" anchor="t">
            <a:spAutoFit/>
          </a:bodyPr>
          <a:lstStyle/>
          <a:p>
            <a:pPr>
              <a:lnSpc>
                <a:spcPts val="2611"/>
              </a:lnSpc>
            </a:pPr>
            <a:r>
              <a:rPr lang="en-US" sz="2749">
                <a:solidFill>
                  <a:srgbClr val="000000"/>
                </a:solidFill>
                <a:latin typeface="Open Sauce Heavy"/>
              </a:rPr>
              <a:t>Phân tích hồi quy tuyến tính giữa AQI và PM2.5 AQI</a:t>
            </a:r>
          </a:p>
          <a:p>
            <a:pPr marL="0" lvl="0" indent="0">
              <a:lnSpc>
                <a:spcPts val="3893"/>
              </a:lnSpc>
            </a:pPr>
            <a:endParaRPr lang="en-US" sz="2749">
              <a:solidFill>
                <a:srgbClr val="000000"/>
              </a:solidFill>
              <a:latin typeface="Open Sauce Heavy"/>
            </a:endParaRPr>
          </a:p>
        </p:txBody>
      </p:sp>
      <p:sp>
        <p:nvSpPr>
          <p:cNvPr id="7" name="TextBox 7"/>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PHÂN TÍCH HỒI QUY TUYẾN TÍNH</a:t>
            </a:r>
          </a:p>
        </p:txBody>
      </p:sp>
      <p:sp>
        <p:nvSpPr>
          <p:cNvPr id="8" name="TextBox 8"/>
          <p:cNvSpPr txBox="1"/>
          <p:nvPr/>
        </p:nvSpPr>
        <p:spPr>
          <a:xfrm>
            <a:off x="14067603" y="7619811"/>
            <a:ext cx="8815076" cy="520641"/>
          </a:xfrm>
          <a:prstGeom prst="rect">
            <a:avLst/>
          </a:prstGeom>
        </p:spPr>
        <p:txBody>
          <a:bodyPr lIns="0" tIns="0" rIns="0" bIns="0" rtlCol="0" anchor="t">
            <a:spAutoFit/>
          </a:bodyPr>
          <a:lstStyle/>
          <a:p>
            <a:pPr marL="0" lvl="0" indent="0">
              <a:lnSpc>
                <a:spcPts val="3893"/>
              </a:lnSpc>
            </a:pPr>
            <a:endParaRPr/>
          </a:p>
        </p:txBody>
      </p:sp>
      <p:sp>
        <p:nvSpPr>
          <p:cNvPr id="9" name="Freeform 9"/>
          <p:cNvSpPr/>
          <p:nvPr/>
        </p:nvSpPr>
        <p:spPr>
          <a:xfrm>
            <a:off x="745201" y="1736476"/>
            <a:ext cx="7628570" cy="6245891"/>
          </a:xfrm>
          <a:custGeom>
            <a:avLst/>
            <a:gdLst/>
            <a:ahLst/>
            <a:cxnLst/>
            <a:rect l="l" t="t" r="r" b="b"/>
            <a:pathLst>
              <a:path w="7628570" h="6245891">
                <a:moveTo>
                  <a:pt x="0" y="0"/>
                </a:moveTo>
                <a:lnTo>
                  <a:pt x="7628569" y="0"/>
                </a:lnTo>
                <a:lnTo>
                  <a:pt x="7628569" y="6245891"/>
                </a:lnTo>
                <a:lnTo>
                  <a:pt x="0" y="6245891"/>
                </a:lnTo>
                <a:lnTo>
                  <a:pt x="0" y="0"/>
                </a:lnTo>
                <a:close/>
              </a:path>
            </a:pathLst>
          </a:custGeom>
          <a:blipFill>
            <a:blip r:embed="rId3"/>
            <a:stretch>
              <a:fillRect/>
            </a:stretch>
          </a:blipFill>
        </p:spPr>
      </p:sp>
      <p:sp>
        <p:nvSpPr>
          <p:cNvPr id="10" name="Freeform 10"/>
          <p:cNvSpPr/>
          <p:nvPr/>
        </p:nvSpPr>
        <p:spPr>
          <a:xfrm>
            <a:off x="8373770" y="1736476"/>
            <a:ext cx="8264284" cy="6245891"/>
          </a:xfrm>
          <a:custGeom>
            <a:avLst/>
            <a:gdLst/>
            <a:ahLst/>
            <a:cxnLst/>
            <a:rect l="l" t="t" r="r" b="b"/>
            <a:pathLst>
              <a:path w="8264284" h="6245891">
                <a:moveTo>
                  <a:pt x="0" y="0"/>
                </a:moveTo>
                <a:lnTo>
                  <a:pt x="8264284" y="0"/>
                </a:lnTo>
                <a:lnTo>
                  <a:pt x="8264284" y="6245891"/>
                </a:lnTo>
                <a:lnTo>
                  <a:pt x="0" y="6245891"/>
                </a:lnTo>
                <a:lnTo>
                  <a:pt x="0" y="0"/>
                </a:lnTo>
                <a:close/>
              </a:path>
            </a:pathLst>
          </a:custGeom>
          <a:blipFill>
            <a:blip r:embed="rId4"/>
            <a:stretch>
              <a:fillRect/>
            </a:stretch>
          </a:blipFill>
        </p:spPr>
      </p:sp>
      <p:sp>
        <p:nvSpPr>
          <p:cNvPr id="11" name="TextBox 11"/>
          <p:cNvSpPr txBox="1"/>
          <p:nvPr/>
        </p:nvSpPr>
        <p:spPr>
          <a:xfrm>
            <a:off x="1871423" y="7915692"/>
            <a:ext cx="4026247"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a:rPr>
              <a:t>Biểu độ tương quan</a:t>
            </a:r>
          </a:p>
        </p:txBody>
      </p:sp>
      <p:sp>
        <p:nvSpPr>
          <p:cNvPr id="12" name="TextBox 12"/>
          <p:cNvSpPr txBox="1"/>
          <p:nvPr/>
        </p:nvSpPr>
        <p:spPr>
          <a:xfrm>
            <a:off x="11305837" y="8172550"/>
            <a:ext cx="2400151"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a:rPr>
              <a:t>Biểu độ  bọt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229578" y="1334464"/>
            <a:ext cx="17630153" cy="861174"/>
          </a:xfrm>
          <a:prstGeom prst="rect">
            <a:avLst/>
          </a:prstGeom>
        </p:spPr>
        <p:txBody>
          <a:bodyPr lIns="0" tIns="0" rIns="0" bIns="0" rtlCol="0" anchor="t">
            <a:spAutoFit/>
          </a:bodyPr>
          <a:lstStyle/>
          <a:p>
            <a:pPr>
              <a:lnSpc>
                <a:spcPts val="2611"/>
              </a:lnSpc>
            </a:pPr>
            <a:r>
              <a:rPr lang="en-US" sz="2749">
                <a:solidFill>
                  <a:srgbClr val="000000"/>
                </a:solidFill>
                <a:latin typeface="Open Sauce Heavy"/>
              </a:rPr>
              <a:t>Phân tích hồi quy tuyến tính giữa AQI và PM2.5 AQI</a:t>
            </a:r>
          </a:p>
          <a:p>
            <a:pPr marL="0" lvl="0" indent="0">
              <a:lnSpc>
                <a:spcPts val="3893"/>
              </a:lnSpc>
            </a:pPr>
            <a:endParaRPr lang="en-US" sz="2749">
              <a:solidFill>
                <a:srgbClr val="000000"/>
              </a:solidFill>
              <a:latin typeface="Open Sauce Heavy"/>
            </a:endParaRPr>
          </a:p>
        </p:txBody>
      </p:sp>
      <p:sp>
        <p:nvSpPr>
          <p:cNvPr id="7" name="TextBox 7"/>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PHÂN TÍCH HỒI QUY TUYẾN TÍNH</a:t>
            </a:r>
          </a:p>
        </p:txBody>
      </p:sp>
      <p:sp>
        <p:nvSpPr>
          <p:cNvPr id="8" name="Freeform 8"/>
          <p:cNvSpPr/>
          <p:nvPr/>
        </p:nvSpPr>
        <p:spPr>
          <a:xfrm>
            <a:off x="716117" y="7850684"/>
            <a:ext cx="10215117" cy="471783"/>
          </a:xfrm>
          <a:custGeom>
            <a:avLst/>
            <a:gdLst/>
            <a:ahLst/>
            <a:cxnLst/>
            <a:rect l="l" t="t" r="r" b="b"/>
            <a:pathLst>
              <a:path w="10215117" h="471783">
                <a:moveTo>
                  <a:pt x="0" y="0"/>
                </a:moveTo>
                <a:lnTo>
                  <a:pt x="10215117" y="0"/>
                </a:lnTo>
                <a:lnTo>
                  <a:pt x="10215117" y="471782"/>
                </a:lnTo>
                <a:lnTo>
                  <a:pt x="0" y="471782"/>
                </a:lnTo>
                <a:lnTo>
                  <a:pt x="0" y="0"/>
                </a:lnTo>
                <a:close/>
              </a:path>
            </a:pathLst>
          </a:custGeom>
          <a:blipFill>
            <a:blip r:embed="rId3"/>
            <a:stretch>
              <a:fillRect/>
            </a:stretch>
          </a:blipFill>
        </p:spPr>
      </p:sp>
      <p:sp>
        <p:nvSpPr>
          <p:cNvPr id="9" name="Freeform 9"/>
          <p:cNvSpPr/>
          <p:nvPr/>
        </p:nvSpPr>
        <p:spPr>
          <a:xfrm>
            <a:off x="2246858" y="1957731"/>
            <a:ext cx="7153633" cy="5718200"/>
          </a:xfrm>
          <a:custGeom>
            <a:avLst/>
            <a:gdLst/>
            <a:ahLst/>
            <a:cxnLst/>
            <a:rect l="l" t="t" r="r" b="b"/>
            <a:pathLst>
              <a:path w="7153633" h="5718200">
                <a:moveTo>
                  <a:pt x="0" y="0"/>
                </a:moveTo>
                <a:lnTo>
                  <a:pt x="7153634" y="0"/>
                </a:lnTo>
                <a:lnTo>
                  <a:pt x="7153634" y="5718201"/>
                </a:lnTo>
                <a:lnTo>
                  <a:pt x="0" y="5718201"/>
                </a:lnTo>
                <a:lnTo>
                  <a:pt x="0" y="0"/>
                </a:lnTo>
                <a:close/>
              </a:path>
            </a:pathLst>
          </a:custGeom>
          <a:blipFill>
            <a:blip r:embed="rId4"/>
            <a:stretch>
              <a:fillRect/>
            </a:stretch>
          </a:blipFill>
        </p:spPr>
      </p:sp>
      <p:sp>
        <p:nvSpPr>
          <p:cNvPr id="10" name="TextBox 10"/>
          <p:cNvSpPr txBox="1"/>
          <p:nvPr/>
        </p:nvSpPr>
        <p:spPr>
          <a:xfrm>
            <a:off x="3016836" y="8430543"/>
            <a:ext cx="5613678"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Bold"/>
              </a:rPr>
              <a:t>Mô hình hồi quy tuyến tính</a:t>
            </a:r>
          </a:p>
        </p:txBody>
      </p:sp>
      <p:sp>
        <p:nvSpPr>
          <p:cNvPr id="11" name="TextBox 11"/>
          <p:cNvSpPr txBox="1"/>
          <p:nvPr/>
        </p:nvSpPr>
        <p:spPr>
          <a:xfrm>
            <a:off x="10056839" y="2762885"/>
            <a:ext cx="7802891" cy="3580765"/>
          </a:xfrm>
          <a:prstGeom prst="rect">
            <a:avLst/>
          </a:prstGeom>
        </p:spPr>
        <p:txBody>
          <a:bodyPr lIns="0" tIns="0" rIns="0" bIns="0" rtlCol="0" anchor="t">
            <a:spAutoFit/>
          </a:bodyPr>
          <a:lstStyle/>
          <a:p>
            <a:pPr algn="just">
              <a:lnSpc>
                <a:spcPts val="4759"/>
              </a:lnSpc>
            </a:pPr>
            <a:r>
              <a:rPr lang="en-US" sz="3399">
                <a:solidFill>
                  <a:srgbClr val="231F20"/>
                </a:solidFill>
                <a:latin typeface="Roboto Slab Bold"/>
              </a:rPr>
              <a:t>Đặc điểm</a:t>
            </a:r>
          </a:p>
          <a:p>
            <a:pPr marL="734059" lvl="1" indent="-367030" algn="just">
              <a:lnSpc>
                <a:spcPts val="4759"/>
              </a:lnSpc>
              <a:buFont typeface="Arial"/>
              <a:buChar char="•"/>
            </a:pPr>
            <a:r>
              <a:rPr lang="en-US" sz="3399">
                <a:solidFill>
                  <a:srgbClr val="231F20"/>
                </a:solidFill>
                <a:latin typeface="Roboto Slab"/>
              </a:rPr>
              <a:t>RMSE = 5.85, đây là giá trị thấp, cho thấy mô hình có độ chính xác tốt với dữ liệu. </a:t>
            </a:r>
          </a:p>
          <a:p>
            <a:pPr marL="734059" lvl="1" indent="-367030" algn="just">
              <a:lnSpc>
                <a:spcPts val="4759"/>
              </a:lnSpc>
              <a:buFont typeface="Arial"/>
              <a:buChar char="•"/>
            </a:pPr>
            <a:r>
              <a:rPr lang="en-US" sz="3399">
                <a:solidFill>
                  <a:srgbClr val="231F20"/>
                </a:solidFill>
                <a:latin typeface="Roboto Slab"/>
              </a:rPr>
              <a:t>R-square = 0.92, là một giá trị rất cao và đặc biệt là tốt.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229578" y="1334464"/>
            <a:ext cx="17630153" cy="861174"/>
          </a:xfrm>
          <a:prstGeom prst="rect">
            <a:avLst/>
          </a:prstGeom>
        </p:spPr>
        <p:txBody>
          <a:bodyPr lIns="0" tIns="0" rIns="0" bIns="0" rtlCol="0" anchor="t">
            <a:spAutoFit/>
          </a:bodyPr>
          <a:lstStyle/>
          <a:p>
            <a:pPr>
              <a:lnSpc>
                <a:spcPts val="2611"/>
              </a:lnSpc>
            </a:pPr>
            <a:r>
              <a:rPr lang="en-US" sz="2749">
                <a:solidFill>
                  <a:srgbClr val="000000"/>
                </a:solidFill>
                <a:latin typeface="Open Sauce Heavy"/>
              </a:rPr>
              <a:t>Phân tích hồi quy tuyến tính giữa AQI và các chỉ số đo lường còn lại</a:t>
            </a:r>
          </a:p>
          <a:p>
            <a:pPr marL="0" lvl="0" indent="0">
              <a:lnSpc>
                <a:spcPts val="3893"/>
              </a:lnSpc>
            </a:pPr>
            <a:endParaRPr lang="en-US" sz="2749">
              <a:solidFill>
                <a:srgbClr val="000000"/>
              </a:solidFill>
              <a:latin typeface="Open Sauce Heavy"/>
            </a:endParaRPr>
          </a:p>
        </p:txBody>
      </p:sp>
      <p:sp>
        <p:nvSpPr>
          <p:cNvPr id="7" name="Freeform 7"/>
          <p:cNvSpPr/>
          <p:nvPr/>
        </p:nvSpPr>
        <p:spPr>
          <a:xfrm>
            <a:off x="229578" y="1957731"/>
            <a:ext cx="10423258" cy="1705624"/>
          </a:xfrm>
          <a:custGeom>
            <a:avLst/>
            <a:gdLst/>
            <a:ahLst/>
            <a:cxnLst/>
            <a:rect l="l" t="t" r="r" b="b"/>
            <a:pathLst>
              <a:path w="10423258" h="1705624">
                <a:moveTo>
                  <a:pt x="0" y="0"/>
                </a:moveTo>
                <a:lnTo>
                  <a:pt x="10423257" y="0"/>
                </a:lnTo>
                <a:lnTo>
                  <a:pt x="10423257" y="1705624"/>
                </a:lnTo>
                <a:lnTo>
                  <a:pt x="0" y="1705624"/>
                </a:lnTo>
                <a:lnTo>
                  <a:pt x="0" y="0"/>
                </a:lnTo>
                <a:close/>
              </a:path>
            </a:pathLst>
          </a:custGeom>
          <a:blipFill>
            <a:blip r:embed="rId3"/>
            <a:stretch>
              <a:fillRect/>
            </a:stretch>
          </a:blipFill>
        </p:spPr>
      </p:sp>
      <p:sp>
        <p:nvSpPr>
          <p:cNvPr id="8" name="TextBox 8"/>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PHÂN TÍCH HỒI QUY TUYẾN TÍNH</a:t>
            </a:r>
          </a:p>
        </p:txBody>
      </p:sp>
      <p:sp>
        <p:nvSpPr>
          <p:cNvPr id="9" name="TextBox 9"/>
          <p:cNvSpPr txBox="1"/>
          <p:nvPr/>
        </p:nvSpPr>
        <p:spPr>
          <a:xfrm>
            <a:off x="11077362" y="2487011"/>
            <a:ext cx="5613678"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Bold"/>
              </a:rPr>
              <a:t>Mô hình hồi quy tuyến tính</a:t>
            </a:r>
          </a:p>
        </p:txBody>
      </p:sp>
      <p:sp>
        <p:nvSpPr>
          <p:cNvPr id="10" name="TextBox 10"/>
          <p:cNvSpPr txBox="1"/>
          <p:nvPr/>
        </p:nvSpPr>
        <p:spPr>
          <a:xfrm>
            <a:off x="590932" y="3996730"/>
            <a:ext cx="16712834" cy="2980690"/>
          </a:xfrm>
          <a:prstGeom prst="rect">
            <a:avLst/>
          </a:prstGeom>
        </p:spPr>
        <p:txBody>
          <a:bodyPr lIns="0" tIns="0" rIns="0" bIns="0" rtlCol="0" anchor="t">
            <a:spAutoFit/>
          </a:bodyPr>
          <a:lstStyle/>
          <a:p>
            <a:pPr algn="just">
              <a:lnSpc>
                <a:spcPts val="4759"/>
              </a:lnSpc>
            </a:pPr>
            <a:r>
              <a:rPr lang="en-US" sz="3399">
                <a:solidFill>
                  <a:srgbClr val="231F20"/>
                </a:solidFill>
                <a:latin typeface="Roboto Slab Bold"/>
              </a:rPr>
              <a:t>Đặc điểm</a:t>
            </a:r>
          </a:p>
          <a:p>
            <a:pPr marL="734059" lvl="1" indent="-367030" algn="just">
              <a:lnSpc>
                <a:spcPts val="4759"/>
              </a:lnSpc>
              <a:buFont typeface="Arial"/>
              <a:buChar char="•"/>
            </a:pPr>
            <a:r>
              <a:rPr lang="en-US" sz="3399">
                <a:solidFill>
                  <a:srgbClr val="231F20"/>
                </a:solidFill>
                <a:latin typeface="Roboto Slab"/>
              </a:rPr>
              <a:t>MAE = 3.6032 =&gt; trung bình mỗi dự đoán của mô hình chênh lệch khoảng 3.6 đơn vị so với giá trị thực tế.</a:t>
            </a:r>
          </a:p>
          <a:p>
            <a:pPr marL="734059" lvl="1" indent="-367030" algn="just">
              <a:lnSpc>
                <a:spcPts val="4759"/>
              </a:lnSpc>
              <a:buFont typeface="Arial"/>
              <a:buChar char="•"/>
            </a:pPr>
            <a:r>
              <a:rPr lang="en-US" sz="3399">
                <a:solidFill>
                  <a:srgbClr val="231F20"/>
                </a:solidFill>
                <a:latin typeface="Roboto Slab"/>
              </a:rPr>
              <a:t>RMSE = 5.6075, =&gt; độ lớn trung bình của sai lệch giữa dự đoán và giá trị thực tế là khoảng 5.61 đơn vị.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24380" y="923925"/>
            <a:ext cx="5605439" cy="2045280"/>
          </a:xfrm>
          <a:prstGeom prst="rect">
            <a:avLst/>
          </a:prstGeom>
        </p:spPr>
        <p:txBody>
          <a:bodyPr lIns="0" tIns="0" rIns="0" bIns="0" rtlCol="0" anchor="t">
            <a:spAutoFit/>
          </a:bodyPr>
          <a:lstStyle/>
          <a:p>
            <a:pPr marL="0" lvl="0" indent="0" algn="l">
              <a:lnSpc>
                <a:spcPts val="8206"/>
              </a:lnSpc>
              <a:spcBef>
                <a:spcPct val="0"/>
              </a:spcBef>
            </a:pPr>
            <a:r>
              <a:rPr lang="en-US" sz="5946" spc="582" dirty="0" err="1">
                <a:solidFill>
                  <a:srgbClr val="FFFFFF"/>
                </a:solidFill>
                <a:latin typeface="Oswald Bold"/>
              </a:rPr>
              <a:t>Chất</a:t>
            </a:r>
            <a:r>
              <a:rPr lang="en-US" sz="5946" spc="582" dirty="0">
                <a:solidFill>
                  <a:srgbClr val="FFFFFF"/>
                </a:solidFill>
                <a:latin typeface="Oswald Bold"/>
              </a:rPr>
              <a:t> </a:t>
            </a:r>
            <a:r>
              <a:rPr lang="en-US" sz="5946" spc="582" dirty="0" err="1">
                <a:solidFill>
                  <a:srgbClr val="FFFFFF"/>
                </a:solidFill>
                <a:latin typeface="Oswald Bold"/>
              </a:rPr>
              <a:t>lượng</a:t>
            </a:r>
            <a:r>
              <a:rPr lang="en-US" sz="5946" spc="582" dirty="0">
                <a:solidFill>
                  <a:srgbClr val="FFFFFF"/>
                </a:solidFill>
                <a:latin typeface="Oswald Bold"/>
              </a:rPr>
              <a:t> </a:t>
            </a:r>
            <a:r>
              <a:rPr lang="en-US" sz="5946" spc="582" dirty="0" err="1">
                <a:solidFill>
                  <a:srgbClr val="FFFFFF"/>
                </a:solidFill>
                <a:latin typeface="Oswald Bold"/>
              </a:rPr>
              <a:t>không</a:t>
            </a:r>
            <a:r>
              <a:rPr lang="en-US" sz="5946" spc="582" dirty="0">
                <a:solidFill>
                  <a:srgbClr val="FFFFFF"/>
                </a:solidFill>
                <a:latin typeface="Oswald Bold"/>
              </a:rPr>
              <a:t> </a:t>
            </a:r>
            <a:r>
              <a:rPr lang="en-US" sz="5946" spc="582" dirty="0" err="1">
                <a:solidFill>
                  <a:srgbClr val="FFFFFF"/>
                </a:solidFill>
                <a:latin typeface="Oswald Bold"/>
              </a:rPr>
              <a:t>khí</a:t>
            </a:r>
            <a:r>
              <a:rPr lang="en-US" sz="5946" spc="582" dirty="0">
                <a:solidFill>
                  <a:srgbClr val="FFFFFF"/>
                </a:solidFill>
                <a:latin typeface="Oswald Bold"/>
              </a:rPr>
              <a:t> </a:t>
            </a:r>
          </a:p>
        </p:txBody>
      </p:sp>
      <p:sp>
        <p:nvSpPr>
          <p:cNvPr id="11" name="TextBox 11"/>
          <p:cNvSpPr txBox="1"/>
          <p:nvPr/>
        </p:nvSpPr>
        <p:spPr>
          <a:xfrm>
            <a:off x="4881051" y="3097393"/>
            <a:ext cx="12378249" cy="6105197"/>
          </a:xfrm>
          <a:prstGeom prst="rect">
            <a:avLst/>
          </a:prstGeom>
        </p:spPr>
        <p:txBody>
          <a:bodyPr lIns="0" tIns="0" rIns="0" bIns="0" rtlCol="0" anchor="t">
            <a:spAutoFit/>
          </a:bodyPr>
          <a:lstStyle/>
          <a:p>
            <a:pPr algn="just">
              <a:lnSpc>
                <a:spcPts val="4763"/>
              </a:lnSpc>
            </a:pPr>
            <a:r>
              <a:rPr lang="en-US" sz="3451" spc="338" dirty="0">
                <a:solidFill>
                  <a:srgbClr val="010101"/>
                </a:solidFill>
                <a:latin typeface="Oswald Bold" panose="020B0604020202020204" charset="0"/>
              </a:rPr>
              <a:t> - </a:t>
            </a:r>
            <a:r>
              <a:rPr lang="en-US" sz="3451" spc="338" dirty="0" err="1">
                <a:solidFill>
                  <a:srgbClr val="010101"/>
                </a:solidFill>
                <a:latin typeface="Oswald Bold" panose="020B0604020202020204" charset="0"/>
              </a:rPr>
              <a:t>Là</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một</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vấn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đề</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quan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trọng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đối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với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sức</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khỏe</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cộng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đồng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và</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môi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trường</a:t>
            </a:r>
            <a:r>
              <a:rPr lang="en-US" sz="3451" spc="338" dirty="0">
                <a:solidFill>
                  <a:srgbClr val="010101"/>
                </a:solidFill>
                <a:latin typeface="Oswald Bold" panose="020B0604020202020204" charset="0"/>
              </a:rPr>
              <a:t>. Trong </a:t>
            </a:r>
            <a:r>
              <a:rPr lang="en-US" sz="3451" spc="338" dirty="0" err="1">
                <a:solidFill>
                  <a:srgbClr val="010101"/>
                </a:solidFill>
                <a:latin typeface="Oswald Bold" panose="020B0604020202020204" charset="0"/>
              </a:rPr>
              <a:t>đó</a:t>
            </a:r>
            <a:r>
              <a:rPr lang="en-US" sz="3451" spc="338" dirty="0">
                <a:solidFill>
                  <a:srgbClr val="010101"/>
                </a:solidFill>
                <a:latin typeface="Oswald Bold" panose="020B0604020202020204" charset="0"/>
              </a:rPr>
              <a:t>, PM2.5 (</a:t>
            </a:r>
            <a:r>
              <a:rPr lang="en-US" sz="3451" spc="338" dirty="0" err="1">
                <a:solidFill>
                  <a:srgbClr val="010101"/>
                </a:solidFill>
                <a:latin typeface="Oswald Bold" panose="020B0604020202020204" charset="0"/>
              </a:rPr>
              <a:t>bụi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mịn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có</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kích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thước</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nhỏ</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hơn</a:t>
            </a:r>
            <a:r>
              <a:rPr lang="en-US" sz="3451" spc="338" dirty="0">
                <a:solidFill>
                  <a:srgbClr val="010101"/>
                </a:solidFill>
                <a:latin typeface="Oswald Bold" panose="020B0604020202020204" charset="0"/>
              </a:rPr>
              <a:t> 2.5 </a:t>
            </a:r>
            <a:r>
              <a:rPr lang="en-US" sz="3451" spc="338" dirty="0" err="1">
                <a:solidFill>
                  <a:srgbClr val="010101"/>
                </a:solidFill>
                <a:latin typeface="Oswald Bold" panose="020B0604020202020204" charset="0"/>
              </a:rPr>
              <a:t>micromet</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và</a:t>
            </a:r>
            <a:r>
              <a:rPr lang="en-US" sz="3451" spc="338" dirty="0">
                <a:solidFill>
                  <a:srgbClr val="010101"/>
                </a:solidFill>
                <a:latin typeface="Oswald Bold" panose="020B0604020202020204" charset="0"/>
              </a:rPr>
              <a:t> Ozone </a:t>
            </a:r>
            <a:r>
              <a:rPr lang="en-US" sz="3451" spc="338" dirty="0" err="1">
                <a:solidFill>
                  <a:srgbClr val="010101"/>
                </a:solidFill>
                <a:latin typeface="Oswald Bold" panose="020B0604020202020204" charset="0"/>
              </a:rPr>
              <a:t>là</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một</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trong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những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yếu</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tố</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không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những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ảnh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hưởng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đến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sức</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khỏe</a:t>
            </a:r>
            <a:r>
              <a:rPr lang="en-US" sz="3451" spc="338" dirty="0">
                <a:solidFill>
                  <a:srgbClr val="010101"/>
                </a:solidFill>
                <a:latin typeface="Oswald Bold" panose="020B0604020202020204" charset="0"/>
              </a:rPr>
              <a:t> con </a:t>
            </a:r>
            <a:r>
              <a:rPr lang="en-US" sz="3451" spc="338" dirty="0" err="1">
                <a:solidFill>
                  <a:srgbClr val="010101"/>
                </a:solidFill>
                <a:latin typeface="Oswald Bold" panose="020B0604020202020204" charset="0"/>
              </a:rPr>
              <a:t>người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mà</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còn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ảnh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hưởng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đến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chất</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lượng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không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khí</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nói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chung</a:t>
            </a:r>
            <a:r>
              <a:rPr lang="en-US" sz="3451" spc="338" dirty="0">
                <a:solidFill>
                  <a:srgbClr val="010101"/>
                </a:solidFill>
                <a:latin typeface="Oswald Bold" panose="020B0604020202020204" charset="0"/>
              </a:rPr>
              <a:t>.</a:t>
            </a:r>
          </a:p>
          <a:p>
            <a:pPr algn="just">
              <a:lnSpc>
                <a:spcPts val="4763"/>
              </a:lnSpc>
            </a:pPr>
            <a:endParaRPr lang="en-US" sz="3451" spc="338" dirty="0">
              <a:solidFill>
                <a:srgbClr val="010101"/>
              </a:solidFill>
              <a:latin typeface="Oswald Bold" panose="020B0604020202020204" charset="0"/>
            </a:endParaRPr>
          </a:p>
          <a:p>
            <a:pPr marL="0" lvl="0" indent="0" algn="just">
              <a:lnSpc>
                <a:spcPts val="4763"/>
              </a:lnSpc>
              <a:spcBef>
                <a:spcPct val="0"/>
              </a:spcBef>
            </a:pPr>
            <a:r>
              <a:rPr lang="en-US" sz="3451" spc="338" dirty="0">
                <a:solidFill>
                  <a:srgbClr val="010101"/>
                </a:solidFill>
                <a:latin typeface="Oswald Bold" panose="020B0604020202020204" charset="0"/>
              </a:rPr>
              <a:t> - </a:t>
            </a:r>
            <a:r>
              <a:rPr lang="en-US" sz="3451" spc="338" dirty="0" err="1">
                <a:solidFill>
                  <a:srgbClr val="010101"/>
                </a:solidFill>
                <a:latin typeface="Oswald Bold" panose="020B0604020202020204" charset="0"/>
              </a:rPr>
              <a:t>Phân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tích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không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gian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của</a:t>
            </a:r>
            <a:r>
              <a:rPr lang="en-US" sz="3451" spc="338" dirty="0">
                <a:solidFill>
                  <a:srgbClr val="010101"/>
                </a:solidFill>
                <a:latin typeface="Oswald Bold" panose="020B0604020202020204" charset="0"/>
              </a:rPr>
              <a:t> PM2.5 </a:t>
            </a:r>
            <a:r>
              <a:rPr lang="en-US" sz="3451" spc="338" dirty="0" err="1">
                <a:solidFill>
                  <a:srgbClr val="010101"/>
                </a:solidFill>
                <a:latin typeface="Oswald Bold" panose="020B0604020202020204" charset="0"/>
              </a:rPr>
              <a:t>và</a:t>
            </a:r>
            <a:r>
              <a:rPr lang="en-US" sz="3451" spc="338" dirty="0">
                <a:solidFill>
                  <a:srgbClr val="010101"/>
                </a:solidFill>
                <a:latin typeface="Oswald Bold" panose="020B0604020202020204" charset="0"/>
              </a:rPr>
              <a:t> Ozone </a:t>
            </a:r>
            <a:r>
              <a:rPr lang="en-US" sz="3451" spc="338" dirty="0" err="1">
                <a:solidFill>
                  <a:srgbClr val="010101"/>
                </a:solidFill>
                <a:latin typeface="Oswald Bold" panose="020B0604020202020204" charset="0"/>
              </a:rPr>
              <a:t>sẽ</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giúp</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chúng</a:t>
            </a:r>
            <a:r>
              <a:rPr lang="en-US" sz="3451" spc="338" dirty="0">
                <a:solidFill>
                  <a:srgbClr val="010101"/>
                </a:solidFill>
                <a:latin typeface="Oswald Bold" panose="020B0604020202020204" charset="0"/>
              </a:rPr>
              <a:t> ta </a:t>
            </a:r>
            <a:r>
              <a:rPr lang="en-US" sz="3451" spc="338" dirty="0" err="1">
                <a:solidFill>
                  <a:srgbClr val="010101"/>
                </a:solidFill>
                <a:latin typeface="Oswald Bold" panose="020B0604020202020204" charset="0"/>
              </a:rPr>
              <a:t>hiểu</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rõ</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hơn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về</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sự</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phân</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bố</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của</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nó</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trong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không</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khí</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giúp</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đưa</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ra</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quyết</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định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chính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sách</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và</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giải</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pháp</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cụ</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thể</a:t>
            </a:r>
            <a:r>
              <a:rPr lang="en-US" sz="3451" spc="338" dirty="0">
                <a:solidFill>
                  <a:srgbClr val="010101"/>
                </a:solidFill>
                <a:latin typeface="Oswald Bold" panose="020B0604020202020204" charset="0"/>
              </a:rPr>
              <a:t> </a:t>
            </a:r>
            <a:r>
              <a:rPr lang="en-US" sz="3451" spc="338" dirty="0" err="1">
                <a:solidFill>
                  <a:srgbClr val="010101"/>
                </a:solidFill>
                <a:latin typeface="Oswald Bold" panose="020B0604020202020204" charset="0"/>
              </a:rPr>
              <a:t>hơn</a:t>
            </a:r>
            <a:r>
              <a:rPr lang="en-US" sz="3451" spc="338" dirty="0">
                <a:solidFill>
                  <a:srgbClr val="010101"/>
                </a:solidFill>
                <a:latin typeface="Oswald Bold" panose="020B0604020202020204" charset="0"/>
              </a:rPr>
              <a:t>.</a:t>
            </a:r>
          </a:p>
        </p:txBody>
      </p:sp>
      <p:sp>
        <p:nvSpPr>
          <p:cNvPr id="12" name="TextBox 12"/>
          <p:cNvSpPr txBox="1"/>
          <p:nvPr/>
        </p:nvSpPr>
        <p:spPr>
          <a:xfrm>
            <a:off x="177449" y="8739182"/>
            <a:ext cx="4107873" cy="1178399"/>
          </a:xfrm>
          <a:prstGeom prst="rect">
            <a:avLst/>
          </a:prstGeom>
        </p:spPr>
        <p:txBody>
          <a:bodyPr lIns="0" tIns="0" rIns="0" bIns="0" rtlCol="0" anchor="t">
            <a:spAutoFit/>
          </a:bodyPr>
          <a:lstStyle/>
          <a:p>
            <a:pPr marL="0" lvl="0" indent="0" algn="just">
              <a:lnSpc>
                <a:spcPts val="4763"/>
              </a:lnSpc>
              <a:spcBef>
                <a:spcPct val="0"/>
              </a:spcBef>
            </a:pPr>
            <a:r>
              <a:rPr lang="en-US" sz="3451" spc="338">
                <a:solidFill>
                  <a:srgbClr val="010101"/>
                </a:solidFill>
                <a:latin typeface="Open Sauce Bold Italics"/>
              </a:rPr>
              <a:t>Source: Valor.studio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513553" y="1411257"/>
            <a:ext cx="17630153" cy="1188198"/>
          </a:xfrm>
          <a:prstGeom prst="rect">
            <a:avLst/>
          </a:prstGeom>
        </p:spPr>
        <p:txBody>
          <a:bodyPr lIns="0" tIns="0" rIns="0" bIns="0" rtlCol="0" anchor="t">
            <a:spAutoFit/>
          </a:bodyPr>
          <a:lstStyle/>
          <a:p>
            <a:pPr>
              <a:lnSpc>
                <a:spcPts val="3846"/>
              </a:lnSpc>
            </a:pPr>
            <a:r>
              <a:rPr lang="en-US" sz="4049">
                <a:solidFill>
                  <a:srgbClr val="000000"/>
                </a:solidFill>
                <a:latin typeface="Open Sauce Heavy"/>
              </a:rPr>
              <a:t>NHẬN XÉT</a:t>
            </a:r>
          </a:p>
          <a:p>
            <a:pPr marL="0" lvl="0" indent="0">
              <a:lnSpc>
                <a:spcPts val="5128"/>
              </a:lnSpc>
            </a:pPr>
            <a:endParaRPr lang="en-US" sz="4049">
              <a:solidFill>
                <a:srgbClr val="000000"/>
              </a:solidFill>
              <a:latin typeface="Open Sauce Heavy"/>
            </a:endParaRPr>
          </a:p>
        </p:txBody>
      </p:sp>
      <p:sp>
        <p:nvSpPr>
          <p:cNvPr id="7" name="TextBox 7"/>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PHÂN TÍCH HỒI QUY TUYẾN TÍNH</a:t>
            </a:r>
          </a:p>
        </p:txBody>
      </p:sp>
      <p:sp>
        <p:nvSpPr>
          <p:cNvPr id="8" name="TextBox 8"/>
          <p:cNvSpPr txBox="1"/>
          <p:nvPr/>
        </p:nvSpPr>
        <p:spPr>
          <a:xfrm>
            <a:off x="465086" y="2532780"/>
            <a:ext cx="16453084" cy="5230496"/>
          </a:xfrm>
          <a:prstGeom prst="rect">
            <a:avLst/>
          </a:prstGeom>
        </p:spPr>
        <p:txBody>
          <a:bodyPr lIns="0" tIns="0" rIns="0" bIns="0" rtlCol="0" anchor="t">
            <a:spAutoFit/>
          </a:bodyPr>
          <a:lstStyle/>
          <a:p>
            <a:pPr marL="798821" lvl="1" indent="-399411" algn="just">
              <a:lnSpc>
                <a:spcPts val="5179"/>
              </a:lnSpc>
              <a:buFont typeface="Arial"/>
              <a:buChar char="•"/>
            </a:pPr>
            <a:r>
              <a:rPr lang="en-US" sz="3699">
                <a:solidFill>
                  <a:srgbClr val="000000"/>
                </a:solidFill>
                <a:latin typeface="Roboto Slab"/>
              </a:rPr>
              <a:t>Nhìn chung, cả hai mô hình dự đoán khá sát với các giá trị thực tế, ngoại trừ các giá trị ở các vùng chưa có nhiều số liệu thống kê. </a:t>
            </a:r>
          </a:p>
          <a:p>
            <a:pPr algn="just">
              <a:lnSpc>
                <a:spcPts val="5179"/>
              </a:lnSpc>
            </a:pPr>
            <a:endParaRPr lang="en-US" sz="3699">
              <a:solidFill>
                <a:srgbClr val="000000"/>
              </a:solidFill>
              <a:latin typeface="Roboto Slab"/>
            </a:endParaRPr>
          </a:p>
          <a:p>
            <a:pPr marL="798821" lvl="1" indent="-399411" algn="just">
              <a:lnSpc>
                <a:spcPts val="5179"/>
              </a:lnSpc>
              <a:buFont typeface="Arial"/>
              <a:buChar char="•"/>
            </a:pPr>
            <a:r>
              <a:rPr lang="en-US" sz="3699">
                <a:solidFill>
                  <a:srgbClr val="000000"/>
                </a:solidFill>
                <a:latin typeface="Roboto Slab"/>
              </a:rPr>
              <a:t> Trong mô hình thứ hai, MAE cho thấy sự chênh lệch trung bình giữa giá trị dự đoán và giá trị thực tế là khá nhỏ với giá trị 3.60, chỉ ra mức độ chính xác tốt của mô hình trong dự đoán. Tuy nhiên, MSE và RMSE đều cao hơn, với MSE là 31.44 và RMSE là 5.61, có thể cho thấy sự nhạy cảm của mô hình đối với các sự chênh lệch lớn hơn.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1278539"/>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208740" y="1477074"/>
            <a:ext cx="8525089" cy="3639889"/>
          </a:xfrm>
          <a:prstGeom prst="rect">
            <a:avLst/>
          </a:prstGeom>
        </p:spPr>
        <p:txBody>
          <a:bodyPr lIns="0" tIns="0" rIns="0" bIns="0" rtlCol="0" anchor="t">
            <a:spAutoFit/>
          </a:bodyPr>
          <a:lstStyle/>
          <a:p>
            <a:pPr>
              <a:lnSpc>
                <a:spcPts val="9694"/>
              </a:lnSpc>
            </a:pPr>
            <a:r>
              <a:rPr lang="en-US" sz="7024" spc="688">
                <a:solidFill>
                  <a:srgbClr val="FFFFFF"/>
                </a:solidFill>
                <a:latin typeface="Oswald Bold"/>
              </a:rPr>
              <a:t>XÂY DỰNG MÔ HÌNH VARIOGRAM - NỘI SUY KRIGING</a:t>
            </a:r>
          </a:p>
        </p:txBody>
      </p:sp>
      <p:sp>
        <p:nvSpPr>
          <p:cNvPr id="11" name="TextBox 11"/>
          <p:cNvSpPr txBox="1"/>
          <p:nvPr/>
        </p:nvSpPr>
        <p:spPr>
          <a:xfrm>
            <a:off x="1208740" y="5455919"/>
            <a:ext cx="8065109" cy="991659"/>
          </a:xfrm>
          <a:prstGeom prst="rect">
            <a:avLst/>
          </a:prstGeom>
        </p:spPr>
        <p:txBody>
          <a:bodyPr lIns="0" tIns="0" rIns="0" bIns="0" rtlCol="0" anchor="t">
            <a:spAutoFit/>
          </a:bodyPr>
          <a:lstStyle/>
          <a:p>
            <a:pPr>
              <a:lnSpc>
                <a:spcPts val="3992"/>
              </a:lnSpc>
            </a:pPr>
            <a:r>
              <a:rPr lang="en-US" sz="2893" spc="283">
                <a:solidFill>
                  <a:srgbClr val="F5FFF5"/>
                </a:solidFill>
                <a:latin typeface="DM Sans"/>
              </a:rPr>
              <a:t>Giữa AQI và Ozone AQI Value</a:t>
            </a:r>
          </a:p>
          <a:p>
            <a:pPr algn="l">
              <a:lnSpc>
                <a:spcPts val="3992"/>
              </a:lnSpc>
            </a:pPr>
            <a:endParaRPr lang="en-US" sz="2893" spc="283">
              <a:solidFill>
                <a:srgbClr val="F5FFF5"/>
              </a:solidFill>
              <a:latin typeface="DM Sans"/>
            </a:endParaRPr>
          </a:p>
        </p:txBody>
      </p:sp>
      <p:sp>
        <p:nvSpPr>
          <p:cNvPr id="12" name="TextBox 12"/>
          <p:cNvSpPr txBox="1"/>
          <p:nvPr/>
        </p:nvSpPr>
        <p:spPr>
          <a:xfrm>
            <a:off x="10480376" y="3274270"/>
            <a:ext cx="7202160" cy="3457262"/>
          </a:xfrm>
          <a:prstGeom prst="rect">
            <a:avLst/>
          </a:prstGeom>
        </p:spPr>
        <p:txBody>
          <a:bodyPr lIns="0" tIns="0" rIns="0" bIns="0" rtlCol="0" anchor="t">
            <a:spAutoFit/>
          </a:bodyPr>
          <a:lstStyle/>
          <a:p>
            <a:pPr marL="0" lvl="0" indent="0" algn="ctr">
              <a:lnSpc>
                <a:spcPts val="13818"/>
              </a:lnSpc>
              <a:spcBef>
                <a:spcPct val="0"/>
              </a:spcBef>
            </a:pPr>
            <a:r>
              <a:rPr lang="en-US" sz="10013">
                <a:solidFill>
                  <a:srgbClr val="231F20"/>
                </a:solidFill>
                <a:latin typeface="Oswald Bold"/>
              </a:rPr>
              <a:t>VARIOGRAM - KRIGING</a:t>
            </a:r>
          </a:p>
        </p:txBody>
      </p:sp>
      <p:pic>
        <p:nvPicPr>
          <p:cNvPr id="13" name="Picture 13"/>
          <p:cNvPicPr>
            <a:picLocks noChangeAspect="1"/>
          </p:cNvPicPr>
          <p:nvPr/>
        </p:nvPicPr>
        <p:blipFill>
          <a:blip r:embed="rId4"/>
          <a:stretch>
            <a:fillRect/>
          </a:stretch>
        </p:blipFill>
        <p:spPr>
          <a:xfrm>
            <a:off x="10697830" y="6408403"/>
            <a:ext cx="6506443" cy="2006816"/>
          </a:xfrm>
          <a:prstGeom prst="rect">
            <a:avLst/>
          </a:prstGeom>
        </p:spPr>
      </p:pic>
      <p:pic>
        <p:nvPicPr>
          <p:cNvPr id="14" name="Picture 14"/>
          <p:cNvPicPr>
            <a:picLocks noChangeAspect="1"/>
          </p:cNvPicPr>
          <p:nvPr/>
        </p:nvPicPr>
        <p:blipFill>
          <a:blip r:embed="rId5"/>
          <a:stretch>
            <a:fillRect/>
          </a:stretch>
        </p:blipFill>
        <p:spPr>
          <a:xfrm>
            <a:off x="10697830" y="7547939"/>
            <a:ext cx="6506443" cy="20068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XÁC ĐỊNH MÔ HÌNH VARIOGRAM </a:t>
            </a:r>
          </a:p>
        </p:txBody>
      </p:sp>
      <p:sp>
        <p:nvSpPr>
          <p:cNvPr id="7" name="Freeform 7"/>
          <p:cNvSpPr/>
          <p:nvPr/>
        </p:nvSpPr>
        <p:spPr>
          <a:xfrm>
            <a:off x="0" y="1028700"/>
            <a:ext cx="10064990" cy="8028816"/>
          </a:xfrm>
          <a:custGeom>
            <a:avLst/>
            <a:gdLst/>
            <a:ahLst/>
            <a:cxnLst/>
            <a:rect l="l" t="t" r="r" b="b"/>
            <a:pathLst>
              <a:path w="10064990" h="8028816">
                <a:moveTo>
                  <a:pt x="0" y="0"/>
                </a:moveTo>
                <a:lnTo>
                  <a:pt x="10064990" y="0"/>
                </a:lnTo>
                <a:lnTo>
                  <a:pt x="10064990" y="8028816"/>
                </a:lnTo>
                <a:lnTo>
                  <a:pt x="0" y="8028816"/>
                </a:lnTo>
                <a:lnTo>
                  <a:pt x="0" y="0"/>
                </a:lnTo>
                <a:close/>
              </a:path>
            </a:pathLst>
          </a:custGeom>
          <a:blipFill>
            <a:blip r:embed="rId3"/>
            <a:stretch>
              <a:fillRect/>
            </a:stretch>
          </a:blipFill>
        </p:spPr>
      </p:sp>
      <p:sp>
        <p:nvSpPr>
          <p:cNvPr id="8" name="TextBox 8"/>
          <p:cNvSpPr txBox="1"/>
          <p:nvPr/>
        </p:nvSpPr>
        <p:spPr>
          <a:xfrm>
            <a:off x="10064990" y="2640151"/>
            <a:ext cx="8211262" cy="4949549"/>
          </a:xfrm>
          <a:prstGeom prst="rect">
            <a:avLst/>
          </a:prstGeom>
        </p:spPr>
        <p:txBody>
          <a:bodyPr lIns="0" tIns="0" rIns="0" bIns="0" rtlCol="0" anchor="t">
            <a:spAutoFit/>
          </a:bodyPr>
          <a:lstStyle/>
          <a:p>
            <a:pPr marL="677036" lvl="1" indent="-338518" algn="just">
              <a:lnSpc>
                <a:spcPts val="4390"/>
              </a:lnSpc>
              <a:buFont typeface="Arial"/>
              <a:buChar char="•"/>
            </a:pPr>
            <a:r>
              <a:rPr lang="en-US" sz="3135">
                <a:solidFill>
                  <a:srgbClr val="000000"/>
                </a:solidFill>
                <a:latin typeface="Open Sans"/>
              </a:rPr>
              <a:t>Mô hình được lựa chọn là hàm mũ với các thông số: </a:t>
            </a:r>
            <a:r>
              <a:rPr lang="en-US" sz="3135">
                <a:solidFill>
                  <a:srgbClr val="000000"/>
                </a:solidFill>
                <a:latin typeface="Open Sans Bold"/>
              </a:rPr>
              <a:t>Nugget = 108, Partial Sill = 176</a:t>
            </a:r>
          </a:p>
          <a:p>
            <a:pPr algn="just">
              <a:lnSpc>
                <a:spcPts val="4390"/>
              </a:lnSpc>
            </a:pPr>
            <a:endParaRPr lang="en-US" sz="3135">
              <a:solidFill>
                <a:srgbClr val="000000"/>
              </a:solidFill>
              <a:latin typeface="Open Sans Bold"/>
            </a:endParaRPr>
          </a:p>
          <a:p>
            <a:pPr marL="677036" lvl="1" indent="-338518" algn="just">
              <a:lnSpc>
                <a:spcPts val="4390"/>
              </a:lnSpc>
              <a:buFont typeface="Arial"/>
              <a:buChar char="•"/>
            </a:pPr>
            <a:r>
              <a:rPr lang="en-US" sz="3135">
                <a:solidFill>
                  <a:srgbClr val="000000"/>
                </a:solidFill>
                <a:latin typeface="Open Sans"/>
              </a:rPr>
              <a:t>Từ biểu đồ có thể thấy bất kỳ một vị trí có tọa độ nào trong khu vực đo đạc đều sẽ nhận được giá trị nội suy từ kết quả nội suy của mô hình semi – variogram.</a:t>
            </a:r>
          </a:p>
          <a:p>
            <a:pPr marL="0" lvl="0" indent="0" algn="just">
              <a:lnSpc>
                <a:spcPts val="4390"/>
              </a:lnSpc>
              <a:spcBef>
                <a:spcPct val="0"/>
              </a:spcBef>
            </a:pPr>
            <a:endParaRPr lang="en-US" sz="3135">
              <a:solidFill>
                <a:srgbClr val="000000"/>
              </a:solidFill>
              <a:latin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NỘI SUY ORDINARY KRIGING (OK)</a:t>
            </a:r>
          </a:p>
        </p:txBody>
      </p:sp>
      <p:sp>
        <p:nvSpPr>
          <p:cNvPr id="7" name="Freeform 7"/>
          <p:cNvSpPr/>
          <p:nvPr/>
        </p:nvSpPr>
        <p:spPr>
          <a:xfrm>
            <a:off x="1613551" y="2400340"/>
            <a:ext cx="6730699" cy="6857960"/>
          </a:xfrm>
          <a:custGeom>
            <a:avLst/>
            <a:gdLst/>
            <a:ahLst/>
            <a:cxnLst/>
            <a:rect l="l" t="t" r="r" b="b"/>
            <a:pathLst>
              <a:path w="6730699" h="6857960">
                <a:moveTo>
                  <a:pt x="0" y="0"/>
                </a:moveTo>
                <a:lnTo>
                  <a:pt x="6730699" y="0"/>
                </a:lnTo>
                <a:lnTo>
                  <a:pt x="6730699" y="6857960"/>
                </a:lnTo>
                <a:lnTo>
                  <a:pt x="0" y="6857960"/>
                </a:lnTo>
                <a:lnTo>
                  <a:pt x="0" y="0"/>
                </a:lnTo>
                <a:close/>
              </a:path>
            </a:pathLst>
          </a:custGeom>
          <a:blipFill>
            <a:blip r:embed="rId3"/>
            <a:stretch>
              <a:fillRect/>
            </a:stretch>
          </a:blipFill>
        </p:spPr>
      </p:sp>
      <p:sp>
        <p:nvSpPr>
          <p:cNvPr id="8" name="Freeform 8"/>
          <p:cNvSpPr/>
          <p:nvPr/>
        </p:nvSpPr>
        <p:spPr>
          <a:xfrm>
            <a:off x="9656797" y="2294623"/>
            <a:ext cx="8064989" cy="6963677"/>
          </a:xfrm>
          <a:custGeom>
            <a:avLst/>
            <a:gdLst/>
            <a:ahLst/>
            <a:cxnLst/>
            <a:rect l="l" t="t" r="r" b="b"/>
            <a:pathLst>
              <a:path w="8064989" h="6963677">
                <a:moveTo>
                  <a:pt x="0" y="0"/>
                </a:moveTo>
                <a:lnTo>
                  <a:pt x="8064989" y="0"/>
                </a:lnTo>
                <a:lnTo>
                  <a:pt x="8064989" y="6963677"/>
                </a:lnTo>
                <a:lnTo>
                  <a:pt x="0" y="6963677"/>
                </a:lnTo>
                <a:lnTo>
                  <a:pt x="0" y="0"/>
                </a:lnTo>
                <a:close/>
              </a:path>
            </a:pathLst>
          </a:custGeom>
          <a:blipFill>
            <a:blip r:embed="rId4"/>
            <a:stretch>
              <a:fillRect/>
            </a:stretch>
          </a:blipFill>
        </p:spPr>
      </p:sp>
      <p:sp>
        <p:nvSpPr>
          <p:cNvPr id="9" name="TextBox 9"/>
          <p:cNvSpPr txBox="1"/>
          <p:nvPr/>
        </p:nvSpPr>
        <p:spPr>
          <a:xfrm>
            <a:off x="3095466" y="9191625"/>
            <a:ext cx="4001691"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Bold"/>
              </a:rPr>
              <a:t>Mô hình Kriging 3D</a:t>
            </a:r>
          </a:p>
        </p:txBody>
      </p:sp>
      <p:sp>
        <p:nvSpPr>
          <p:cNvPr id="10" name="TextBox 10"/>
          <p:cNvSpPr txBox="1"/>
          <p:nvPr/>
        </p:nvSpPr>
        <p:spPr>
          <a:xfrm>
            <a:off x="12026041" y="9191625"/>
            <a:ext cx="4005977" cy="580390"/>
          </a:xfrm>
          <a:prstGeom prst="rect">
            <a:avLst/>
          </a:prstGeom>
        </p:spPr>
        <p:txBody>
          <a:bodyPr lIns="0" tIns="0" rIns="0" bIns="0" rtlCol="0" anchor="t">
            <a:spAutoFit/>
          </a:bodyPr>
          <a:lstStyle/>
          <a:p>
            <a:pPr algn="ctr">
              <a:lnSpc>
                <a:spcPts val="4759"/>
              </a:lnSpc>
            </a:pPr>
            <a:r>
              <a:rPr lang="en-US" sz="3399">
                <a:solidFill>
                  <a:srgbClr val="231F20"/>
                </a:solidFill>
                <a:latin typeface="Roboto Slab Bold"/>
              </a:rPr>
              <a:t>Mô hình Kriging 2D</a:t>
            </a:r>
          </a:p>
        </p:txBody>
      </p:sp>
      <p:sp>
        <p:nvSpPr>
          <p:cNvPr id="11" name="TextBox 11"/>
          <p:cNvSpPr txBox="1"/>
          <p:nvPr/>
        </p:nvSpPr>
        <p:spPr>
          <a:xfrm>
            <a:off x="0" y="1070978"/>
            <a:ext cx="18288000" cy="2380615"/>
          </a:xfrm>
          <a:prstGeom prst="rect">
            <a:avLst/>
          </a:prstGeom>
        </p:spPr>
        <p:txBody>
          <a:bodyPr lIns="0" tIns="0" rIns="0" bIns="0" rtlCol="0" anchor="t">
            <a:spAutoFit/>
          </a:bodyPr>
          <a:lstStyle/>
          <a:p>
            <a:pPr algn="just">
              <a:lnSpc>
                <a:spcPts val="4759"/>
              </a:lnSpc>
            </a:pPr>
            <a:r>
              <a:rPr lang="en-US" sz="3399">
                <a:solidFill>
                  <a:srgbClr val="231F20"/>
                </a:solidFill>
                <a:latin typeface="Roboto Slab Bold"/>
              </a:rPr>
              <a:t>Tạo lưới dự đoán -&gt; Dự đoán giá trị AQI cho từng điểm trên lưới -&gt; Giá trị dự đoán AQI và từng bước nhảy tại các điểm trên lưới</a:t>
            </a:r>
          </a:p>
          <a:p>
            <a:pPr algn="just">
              <a:lnSpc>
                <a:spcPts val="4759"/>
              </a:lnSpc>
            </a:pPr>
            <a:endParaRPr lang="en-US" sz="3399">
              <a:solidFill>
                <a:srgbClr val="231F20"/>
              </a:solidFill>
              <a:latin typeface="Roboto Slab Bold"/>
            </a:endParaRPr>
          </a:p>
          <a:p>
            <a:pPr algn="just">
              <a:lnSpc>
                <a:spcPts val="4759"/>
              </a:lnSpc>
            </a:pPr>
            <a:r>
              <a:rPr lang="en-US" sz="3399">
                <a:solidFill>
                  <a:srgbClr val="231F20"/>
                </a:solidFill>
                <a:latin typeface="Roboto Slab Bold"/>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513553" y="1411257"/>
            <a:ext cx="17630153" cy="1188198"/>
          </a:xfrm>
          <a:prstGeom prst="rect">
            <a:avLst/>
          </a:prstGeom>
        </p:spPr>
        <p:txBody>
          <a:bodyPr lIns="0" tIns="0" rIns="0" bIns="0" rtlCol="0" anchor="t">
            <a:spAutoFit/>
          </a:bodyPr>
          <a:lstStyle/>
          <a:p>
            <a:pPr>
              <a:lnSpc>
                <a:spcPts val="3846"/>
              </a:lnSpc>
            </a:pPr>
            <a:r>
              <a:rPr lang="en-US" sz="4049">
                <a:solidFill>
                  <a:srgbClr val="000000"/>
                </a:solidFill>
                <a:latin typeface="Open Sauce Heavy"/>
              </a:rPr>
              <a:t>NHẬN XÉT</a:t>
            </a:r>
          </a:p>
          <a:p>
            <a:pPr marL="0" lvl="0" indent="0">
              <a:lnSpc>
                <a:spcPts val="5128"/>
              </a:lnSpc>
            </a:pPr>
            <a:endParaRPr lang="en-US" sz="4049">
              <a:solidFill>
                <a:srgbClr val="000000"/>
              </a:solidFill>
              <a:latin typeface="Open Sauce Heavy"/>
            </a:endParaRPr>
          </a:p>
        </p:txBody>
      </p:sp>
      <p:sp>
        <p:nvSpPr>
          <p:cNvPr id="7" name="TextBox 7"/>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NỘI SUY ORDINARY KRIGING (OK)</a:t>
            </a:r>
          </a:p>
        </p:txBody>
      </p:sp>
      <p:sp>
        <p:nvSpPr>
          <p:cNvPr id="8" name="TextBox 8"/>
          <p:cNvSpPr txBox="1"/>
          <p:nvPr/>
        </p:nvSpPr>
        <p:spPr>
          <a:xfrm>
            <a:off x="465086" y="2532780"/>
            <a:ext cx="16453084" cy="7202171"/>
          </a:xfrm>
          <a:prstGeom prst="rect">
            <a:avLst/>
          </a:prstGeom>
        </p:spPr>
        <p:txBody>
          <a:bodyPr lIns="0" tIns="0" rIns="0" bIns="0" rtlCol="0" anchor="t">
            <a:spAutoFit/>
          </a:bodyPr>
          <a:lstStyle/>
          <a:p>
            <a:pPr marL="798821" lvl="1" indent="-399411" algn="just">
              <a:lnSpc>
                <a:spcPts val="5179"/>
              </a:lnSpc>
              <a:buFont typeface="Arial"/>
              <a:buChar char="•"/>
            </a:pPr>
            <a:r>
              <a:rPr lang="en-US" sz="3699">
                <a:solidFill>
                  <a:srgbClr val="000000"/>
                </a:solidFill>
                <a:latin typeface="Roboto Slab"/>
              </a:rPr>
              <a:t>Từ các mô hình nội suy trong 2 hình trên, ta có thể dự đoán được tương đối giá trị của “AQI Value” tại các tọa độ chưa được đo đạc chất lượng không khí. </a:t>
            </a:r>
          </a:p>
          <a:p>
            <a:pPr algn="just">
              <a:lnSpc>
                <a:spcPts val="5179"/>
              </a:lnSpc>
            </a:pPr>
            <a:endParaRPr lang="en-US" sz="3699">
              <a:solidFill>
                <a:srgbClr val="000000"/>
              </a:solidFill>
              <a:latin typeface="Roboto Slab"/>
            </a:endParaRPr>
          </a:p>
          <a:p>
            <a:pPr marL="798821" lvl="1" indent="-399411" algn="just">
              <a:lnSpc>
                <a:spcPts val="5179"/>
              </a:lnSpc>
              <a:buFont typeface="Arial"/>
              <a:buChar char="•"/>
            </a:pPr>
            <a:r>
              <a:rPr lang="en-US" sz="3699">
                <a:solidFill>
                  <a:srgbClr val="000000"/>
                </a:solidFill>
                <a:latin typeface="Roboto Slab"/>
              </a:rPr>
              <a:t>Hoặc có thể dự đoán trực tiếp thông qua các hàm được hỗ trợ trong ngôn ngữ lập trình Python. </a:t>
            </a:r>
          </a:p>
          <a:p>
            <a:pPr algn="just">
              <a:lnSpc>
                <a:spcPts val="5179"/>
              </a:lnSpc>
            </a:pPr>
            <a:endParaRPr lang="en-US" sz="3699">
              <a:solidFill>
                <a:srgbClr val="000000"/>
              </a:solidFill>
              <a:latin typeface="Roboto Slab"/>
            </a:endParaRPr>
          </a:p>
          <a:p>
            <a:pPr marL="798821" lvl="1" indent="-399411" algn="just">
              <a:lnSpc>
                <a:spcPts val="5179"/>
              </a:lnSpc>
              <a:buFont typeface="Arial"/>
              <a:buChar char="•"/>
            </a:pPr>
            <a:r>
              <a:rPr lang="en-US" sz="3699">
                <a:solidFill>
                  <a:srgbClr val="000000"/>
                </a:solidFill>
                <a:latin typeface="Roboto Slab"/>
              </a:rPr>
              <a:t>Ví dụ như chúng ta muốn dự đoán giá trị “AQI Value” tại điểm có tọa độ (longitudes; latitudes) = (75; 30) thì sẽ cho kết quả “AQI Value” = 55.6779. </a:t>
            </a:r>
          </a:p>
          <a:p>
            <a:pPr algn="just">
              <a:lnSpc>
                <a:spcPts val="5179"/>
              </a:lnSpc>
            </a:pPr>
            <a:endParaRPr lang="en-US" sz="3699">
              <a:solidFill>
                <a:srgbClr val="000000"/>
              </a:solidFill>
              <a:latin typeface="Roboto Slab"/>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785812" y="360596"/>
            <a:ext cx="16993033" cy="9521158"/>
            <a:chOff x="0" y="0"/>
            <a:chExt cx="4475531" cy="2507630"/>
          </a:xfrm>
        </p:grpSpPr>
        <p:sp>
          <p:nvSpPr>
            <p:cNvPr id="4" name="Freeform 4"/>
            <p:cNvSpPr/>
            <p:nvPr/>
          </p:nvSpPr>
          <p:spPr>
            <a:xfrm>
              <a:off x="0" y="0"/>
              <a:ext cx="4475531" cy="2507630"/>
            </a:xfrm>
            <a:custGeom>
              <a:avLst/>
              <a:gdLst/>
              <a:ahLst/>
              <a:cxnLst/>
              <a:rect l="l" t="t" r="r" b="b"/>
              <a:pathLst>
                <a:path w="4475531" h="2507630">
                  <a:moveTo>
                    <a:pt x="11390" y="0"/>
                  </a:moveTo>
                  <a:lnTo>
                    <a:pt x="4464141" y="0"/>
                  </a:lnTo>
                  <a:cubicBezTo>
                    <a:pt x="4470432" y="0"/>
                    <a:pt x="4475531" y="5099"/>
                    <a:pt x="4475531" y="11390"/>
                  </a:cubicBezTo>
                  <a:lnTo>
                    <a:pt x="4475531" y="2496240"/>
                  </a:lnTo>
                  <a:cubicBezTo>
                    <a:pt x="4475531" y="2502531"/>
                    <a:pt x="4470432" y="2507630"/>
                    <a:pt x="4464141" y="2507630"/>
                  </a:cubicBezTo>
                  <a:lnTo>
                    <a:pt x="11390" y="2507630"/>
                  </a:lnTo>
                  <a:cubicBezTo>
                    <a:pt x="5099" y="2507630"/>
                    <a:pt x="0" y="2502531"/>
                    <a:pt x="0" y="2496240"/>
                  </a:cubicBezTo>
                  <a:lnTo>
                    <a:pt x="0" y="11390"/>
                  </a:lnTo>
                  <a:cubicBezTo>
                    <a:pt x="0" y="5099"/>
                    <a:pt x="5099" y="0"/>
                    <a:pt x="11390" y="0"/>
                  </a:cubicBezTo>
                  <a:close/>
                </a:path>
              </a:pathLst>
            </a:custGeom>
            <a:solidFill>
              <a:srgbClr val="FFFFFF">
                <a:alpha val="86667"/>
              </a:srgbClr>
            </a:solidFill>
          </p:spPr>
        </p:sp>
        <p:sp>
          <p:nvSpPr>
            <p:cNvPr id="5" name="TextBox 5"/>
            <p:cNvSpPr txBox="1"/>
            <p:nvPr/>
          </p:nvSpPr>
          <p:spPr>
            <a:xfrm>
              <a:off x="0" y="-19050"/>
              <a:ext cx="4475531" cy="252668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385887" y="1708349"/>
            <a:ext cx="15873412" cy="7549951"/>
            <a:chOff x="0" y="0"/>
            <a:chExt cx="4180652" cy="1988464"/>
          </a:xfrm>
        </p:grpSpPr>
        <p:sp>
          <p:nvSpPr>
            <p:cNvPr id="7" name="Freeform 7"/>
            <p:cNvSpPr/>
            <p:nvPr/>
          </p:nvSpPr>
          <p:spPr>
            <a:xfrm>
              <a:off x="0" y="0"/>
              <a:ext cx="4180652" cy="1988464"/>
            </a:xfrm>
            <a:custGeom>
              <a:avLst/>
              <a:gdLst/>
              <a:ahLst/>
              <a:cxnLst/>
              <a:rect l="l" t="t" r="r" b="b"/>
              <a:pathLst>
                <a:path w="4180652" h="1988464">
                  <a:moveTo>
                    <a:pt x="9755" y="0"/>
                  </a:moveTo>
                  <a:lnTo>
                    <a:pt x="4170897" y="0"/>
                  </a:lnTo>
                  <a:cubicBezTo>
                    <a:pt x="4176285" y="0"/>
                    <a:pt x="4180652" y="4367"/>
                    <a:pt x="4180652" y="9755"/>
                  </a:cubicBezTo>
                  <a:lnTo>
                    <a:pt x="4180652" y="1978710"/>
                  </a:lnTo>
                  <a:cubicBezTo>
                    <a:pt x="4180652" y="1984097"/>
                    <a:pt x="4176285" y="1988464"/>
                    <a:pt x="4170897" y="1988464"/>
                  </a:cubicBezTo>
                  <a:lnTo>
                    <a:pt x="9755" y="1988464"/>
                  </a:lnTo>
                  <a:cubicBezTo>
                    <a:pt x="4367" y="1988464"/>
                    <a:pt x="0" y="1984097"/>
                    <a:pt x="0" y="1978710"/>
                  </a:cubicBezTo>
                  <a:lnTo>
                    <a:pt x="0" y="9755"/>
                  </a:lnTo>
                  <a:cubicBezTo>
                    <a:pt x="0" y="4367"/>
                    <a:pt x="4367" y="0"/>
                    <a:pt x="9755"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4180652" cy="2007514"/>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90175" y="1958420"/>
            <a:ext cx="2922357" cy="1109798"/>
            <a:chOff x="0" y="0"/>
            <a:chExt cx="769674" cy="292292"/>
          </a:xfrm>
        </p:grpSpPr>
        <p:sp>
          <p:nvSpPr>
            <p:cNvPr id="10" name="Freeform 10"/>
            <p:cNvSpPr/>
            <p:nvPr/>
          </p:nvSpPr>
          <p:spPr>
            <a:xfrm>
              <a:off x="0" y="0"/>
              <a:ext cx="769674" cy="292292"/>
            </a:xfrm>
            <a:custGeom>
              <a:avLst/>
              <a:gdLst/>
              <a:ahLst/>
              <a:cxnLst/>
              <a:rect l="l" t="t" r="r" b="b"/>
              <a:pathLst>
                <a:path w="769674" h="292292">
                  <a:moveTo>
                    <a:pt x="0" y="0"/>
                  </a:moveTo>
                  <a:lnTo>
                    <a:pt x="769674" y="0"/>
                  </a:lnTo>
                  <a:lnTo>
                    <a:pt x="769674" y="292292"/>
                  </a:lnTo>
                  <a:lnTo>
                    <a:pt x="0" y="292292"/>
                  </a:lnTo>
                  <a:close/>
                </a:path>
              </a:pathLst>
            </a:custGeom>
            <a:solidFill>
              <a:srgbClr val="000000"/>
            </a:solidFill>
          </p:spPr>
        </p:sp>
        <p:sp>
          <p:nvSpPr>
            <p:cNvPr id="11" name="TextBox 11"/>
            <p:cNvSpPr txBox="1"/>
            <p:nvPr/>
          </p:nvSpPr>
          <p:spPr>
            <a:xfrm>
              <a:off x="0" y="-38100"/>
              <a:ext cx="769674" cy="330392"/>
            </a:xfrm>
            <a:prstGeom prst="rect">
              <a:avLst/>
            </a:prstGeom>
          </p:spPr>
          <p:txBody>
            <a:bodyPr lIns="50800" tIns="50800" rIns="50800" bIns="50800" rtlCol="0" anchor="ctr"/>
            <a:lstStyle/>
            <a:p>
              <a:pPr algn="ctr">
                <a:lnSpc>
                  <a:spcPts val="5589"/>
                </a:lnSpc>
              </a:pPr>
              <a:r>
                <a:rPr lang="en-US" sz="4299">
                  <a:solidFill>
                    <a:srgbClr val="FFFFFF"/>
                  </a:solidFill>
                  <a:latin typeface="Oswald Bold"/>
                </a:rPr>
                <a:t>KẾT LUẬN</a:t>
              </a:r>
            </a:p>
          </p:txBody>
        </p:sp>
      </p:grpSp>
      <p:sp>
        <p:nvSpPr>
          <p:cNvPr id="12" name="TextBox 12"/>
          <p:cNvSpPr txBox="1"/>
          <p:nvPr/>
        </p:nvSpPr>
        <p:spPr>
          <a:xfrm>
            <a:off x="1190958" y="509918"/>
            <a:ext cx="15591759" cy="932789"/>
          </a:xfrm>
          <a:prstGeom prst="rect">
            <a:avLst/>
          </a:prstGeom>
        </p:spPr>
        <p:txBody>
          <a:bodyPr lIns="0" tIns="0" rIns="0" bIns="0" rtlCol="0" anchor="t">
            <a:spAutoFit/>
          </a:bodyPr>
          <a:lstStyle/>
          <a:p>
            <a:pPr marL="0" lvl="0" indent="0" algn="ctr">
              <a:lnSpc>
                <a:spcPts val="7514"/>
              </a:lnSpc>
              <a:spcBef>
                <a:spcPct val="0"/>
              </a:spcBef>
            </a:pPr>
            <a:r>
              <a:rPr lang="en-US" sz="5445" spc="43">
                <a:solidFill>
                  <a:srgbClr val="010101"/>
                </a:solidFill>
                <a:latin typeface="Oswald Bold"/>
              </a:rPr>
              <a:t>KẾT LUẬN VÀ KIẾN NGHỊ </a:t>
            </a:r>
          </a:p>
        </p:txBody>
      </p:sp>
      <p:sp>
        <p:nvSpPr>
          <p:cNvPr id="13" name="TextBox 13"/>
          <p:cNvSpPr txBox="1"/>
          <p:nvPr/>
        </p:nvSpPr>
        <p:spPr>
          <a:xfrm>
            <a:off x="1590175" y="3179656"/>
            <a:ext cx="15183896" cy="6067257"/>
          </a:xfrm>
          <a:prstGeom prst="rect">
            <a:avLst/>
          </a:prstGeom>
        </p:spPr>
        <p:txBody>
          <a:bodyPr lIns="0" tIns="0" rIns="0" bIns="0" rtlCol="0" anchor="t">
            <a:spAutoFit/>
          </a:bodyPr>
          <a:lstStyle/>
          <a:p>
            <a:pPr marL="628355" lvl="1" indent="-314177" algn="just">
              <a:lnSpc>
                <a:spcPts val="4423"/>
              </a:lnSpc>
              <a:buFont typeface="Arial"/>
              <a:buChar char="•"/>
            </a:pPr>
            <a:r>
              <a:rPr lang="en-US" sz="2910" spc="285">
                <a:solidFill>
                  <a:srgbClr val="231F20"/>
                </a:solidFill>
                <a:latin typeface="Montserrat Light"/>
              </a:rPr>
              <a:t>Kết quả nội suy </a:t>
            </a:r>
            <a:r>
              <a:rPr lang="en-US" sz="2910" spc="285">
                <a:solidFill>
                  <a:srgbClr val="231F20"/>
                </a:solidFill>
                <a:latin typeface="Montserrat Light Bold"/>
              </a:rPr>
              <a:t>phụ thuộc rất lớn</a:t>
            </a:r>
            <a:r>
              <a:rPr lang="en-US" sz="2910" spc="285">
                <a:solidFill>
                  <a:srgbClr val="231F20"/>
                </a:solidFill>
                <a:latin typeface="Montserrat Light"/>
              </a:rPr>
              <a:t> vào các thông số như: số lượng dữ liệu, chất lượng dữ liệu, sự phân bố của dữ liệu trong khu vực đo đạc</a:t>
            </a:r>
          </a:p>
          <a:p>
            <a:pPr marL="628355" lvl="1" indent="-314177" algn="just">
              <a:lnSpc>
                <a:spcPts val="4423"/>
              </a:lnSpc>
              <a:buFont typeface="Arial"/>
              <a:buChar char="•"/>
            </a:pPr>
            <a:r>
              <a:rPr lang="en-US" sz="2910" spc="285">
                <a:solidFill>
                  <a:srgbClr val="231F20"/>
                </a:solidFill>
                <a:latin typeface="Montserrat Light"/>
              </a:rPr>
              <a:t>Kết quả dự đoán ở các khu vực có chỉ số không khí cao hoặc thấp cho thấy các khu vực này trùng khớp với sự phân bố mật độ dân cư, phương tiện di chuyển và cơ sở vật chất.</a:t>
            </a:r>
          </a:p>
          <a:p>
            <a:pPr marL="628355" lvl="1" indent="-314177" algn="just">
              <a:lnSpc>
                <a:spcPts val="4423"/>
              </a:lnSpc>
              <a:buFont typeface="Arial"/>
              <a:buChar char="•"/>
            </a:pPr>
            <a:r>
              <a:rPr lang="en-US" sz="2910" spc="285">
                <a:solidFill>
                  <a:srgbClr val="231F20"/>
                </a:solidFill>
                <a:latin typeface="Montserrat Light"/>
              </a:rPr>
              <a:t>Phương pháp nội suy Ordinary Kriging (OK) và hồi quy tuyến tính không chỉ cung cấp kết quả nội suy mà còn kèm theo kết quả sai số nội suy. Nhờ đó có thể đánh giá được độ tin cậy của kết quả nội suy. </a:t>
            </a:r>
          </a:p>
          <a:p>
            <a:pPr algn="just">
              <a:lnSpc>
                <a:spcPts val="4423"/>
              </a:lnSpc>
            </a:pPr>
            <a:endParaRPr lang="en-US" sz="2910" spc="285">
              <a:solidFill>
                <a:srgbClr val="231F20"/>
              </a:solidFill>
              <a:latin typeface="Montserrat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785812" y="360596"/>
            <a:ext cx="16993033" cy="9521158"/>
            <a:chOff x="0" y="0"/>
            <a:chExt cx="4475531" cy="2507630"/>
          </a:xfrm>
        </p:grpSpPr>
        <p:sp>
          <p:nvSpPr>
            <p:cNvPr id="4" name="Freeform 4"/>
            <p:cNvSpPr/>
            <p:nvPr/>
          </p:nvSpPr>
          <p:spPr>
            <a:xfrm>
              <a:off x="0" y="0"/>
              <a:ext cx="4475531" cy="2507630"/>
            </a:xfrm>
            <a:custGeom>
              <a:avLst/>
              <a:gdLst/>
              <a:ahLst/>
              <a:cxnLst/>
              <a:rect l="l" t="t" r="r" b="b"/>
              <a:pathLst>
                <a:path w="4475531" h="2507630">
                  <a:moveTo>
                    <a:pt x="11390" y="0"/>
                  </a:moveTo>
                  <a:lnTo>
                    <a:pt x="4464141" y="0"/>
                  </a:lnTo>
                  <a:cubicBezTo>
                    <a:pt x="4470432" y="0"/>
                    <a:pt x="4475531" y="5099"/>
                    <a:pt x="4475531" y="11390"/>
                  </a:cubicBezTo>
                  <a:lnTo>
                    <a:pt x="4475531" y="2496240"/>
                  </a:lnTo>
                  <a:cubicBezTo>
                    <a:pt x="4475531" y="2502531"/>
                    <a:pt x="4470432" y="2507630"/>
                    <a:pt x="4464141" y="2507630"/>
                  </a:cubicBezTo>
                  <a:lnTo>
                    <a:pt x="11390" y="2507630"/>
                  </a:lnTo>
                  <a:cubicBezTo>
                    <a:pt x="5099" y="2507630"/>
                    <a:pt x="0" y="2502531"/>
                    <a:pt x="0" y="2496240"/>
                  </a:cubicBezTo>
                  <a:lnTo>
                    <a:pt x="0" y="11390"/>
                  </a:lnTo>
                  <a:cubicBezTo>
                    <a:pt x="0" y="5099"/>
                    <a:pt x="5099" y="0"/>
                    <a:pt x="11390" y="0"/>
                  </a:cubicBezTo>
                  <a:close/>
                </a:path>
              </a:pathLst>
            </a:custGeom>
            <a:solidFill>
              <a:srgbClr val="FFFFFF">
                <a:alpha val="86667"/>
              </a:srgbClr>
            </a:solidFill>
          </p:spPr>
        </p:sp>
        <p:sp>
          <p:nvSpPr>
            <p:cNvPr id="5" name="TextBox 5"/>
            <p:cNvSpPr txBox="1"/>
            <p:nvPr/>
          </p:nvSpPr>
          <p:spPr>
            <a:xfrm>
              <a:off x="0" y="-19050"/>
              <a:ext cx="4475531" cy="252668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385887" y="1708349"/>
            <a:ext cx="15873412" cy="7549951"/>
            <a:chOff x="0" y="0"/>
            <a:chExt cx="4180652" cy="1988464"/>
          </a:xfrm>
        </p:grpSpPr>
        <p:sp>
          <p:nvSpPr>
            <p:cNvPr id="7" name="Freeform 7"/>
            <p:cNvSpPr/>
            <p:nvPr/>
          </p:nvSpPr>
          <p:spPr>
            <a:xfrm>
              <a:off x="0" y="0"/>
              <a:ext cx="4180652" cy="1988464"/>
            </a:xfrm>
            <a:custGeom>
              <a:avLst/>
              <a:gdLst/>
              <a:ahLst/>
              <a:cxnLst/>
              <a:rect l="l" t="t" r="r" b="b"/>
              <a:pathLst>
                <a:path w="4180652" h="1988464">
                  <a:moveTo>
                    <a:pt x="9755" y="0"/>
                  </a:moveTo>
                  <a:lnTo>
                    <a:pt x="4170897" y="0"/>
                  </a:lnTo>
                  <a:cubicBezTo>
                    <a:pt x="4176285" y="0"/>
                    <a:pt x="4180652" y="4367"/>
                    <a:pt x="4180652" y="9755"/>
                  </a:cubicBezTo>
                  <a:lnTo>
                    <a:pt x="4180652" y="1978710"/>
                  </a:lnTo>
                  <a:cubicBezTo>
                    <a:pt x="4180652" y="1984097"/>
                    <a:pt x="4176285" y="1988464"/>
                    <a:pt x="4170897" y="1988464"/>
                  </a:cubicBezTo>
                  <a:lnTo>
                    <a:pt x="9755" y="1988464"/>
                  </a:lnTo>
                  <a:cubicBezTo>
                    <a:pt x="4367" y="1988464"/>
                    <a:pt x="0" y="1984097"/>
                    <a:pt x="0" y="1978710"/>
                  </a:cubicBezTo>
                  <a:lnTo>
                    <a:pt x="0" y="9755"/>
                  </a:lnTo>
                  <a:cubicBezTo>
                    <a:pt x="0" y="4367"/>
                    <a:pt x="4367" y="0"/>
                    <a:pt x="9755"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4180652" cy="2007514"/>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90175" y="1958420"/>
            <a:ext cx="2922357" cy="1109798"/>
            <a:chOff x="0" y="0"/>
            <a:chExt cx="769674" cy="292292"/>
          </a:xfrm>
        </p:grpSpPr>
        <p:sp>
          <p:nvSpPr>
            <p:cNvPr id="10" name="Freeform 10"/>
            <p:cNvSpPr/>
            <p:nvPr/>
          </p:nvSpPr>
          <p:spPr>
            <a:xfrm>
              <a:off x="0" y="0"/>
              <a:ext cx="769674" cy="292292"/>
            </a:xfrm>
            <a:custGeom>
              <a:avLst/>
              <a:gdLst/>
              <a:ahLst/>
              <a:cxnLst/>
              <a:rect l="l" t="t" r="r" b="b"/>
              <a:pathLst>
                <a:path w="769674" h="292292">
                  <a:moveTo>
                    <a:pt x="0" y="0"/>
                  </a:moveTo>
                  <a:lnTo>
                    <a:pt x="769674" y="0"/>
                  </a:lnTo>
                  <a:lnTo>
                    <a:pt x="769674" y="292292"/>
                  </a:lnTo>
                  <a:lnTo>
                    <a:pt x="0" y="292292"/>
                  </a:lnTo>
                  <a:close/>
                </a:path>
              </a:pathLst>
            </a:custGeom>
            <a:solidFill>
              <a:srgbClr val="000000"/>
            </a:solidFill>
          </p:spPr>
        </p:sp>
        <p:sp>
          <p:nvSpPr>
            <p:cNvPr id="11" name="TextBox 11"/>
            <p:cNvSpPr txBox="1"/>
            <p:nvPr/>
          </p:nvSpPr>
          <p:spPr>
            <a:xfrm>
              <a:off x="0" y="-38100"/>
              <a:ext cx="769674" cy="330392"/>
            </a:xfrm>
            <a:prstGeom prst="rect">
              <a:avLst/>
            </a:prstGeom>
          </p:spPr>
          <p:txBody>
            <a:bodyPr lIns="50800" tIns="50800" rIns="50800" bIns="50800" rtlCol="0" anchor="ctr"/>
            <a:lstStyle/>
            <a:p>
              <a:pPr algn="ctr">
                <a:lnSpc>
                  <a:spcPts val="5589"/>
                </a:lnSpc>
              </a:pPr>
              <a:r>
                <a:rPr lang="en-US" sz="4299">
                  <a:solidFill>
                    <a:srgbClr val="FFFFFF"/>
                  </a:solidFill>
                  <a:latin typeface="Oswald Bold"/>
                </a:rPr>
                <a:t>KIẾN NGHỊ</a:t>
              </a:r>
            </a:p>
          </p:txBody>
        </p:sp>
      </p:grpSp>
      <p:sp>
        <p:nvSpPr>
          <p:cNvPr id="12" name="TextBox 12"/>
          <p:cNvSpPr txBox="1"/>
          <p:nvPr/>
        </p:nvSpPr>
        <p:spPr>
          <a:xfrm>
            <a:off x="1190958" y="509918"/>
            <a:ext cx="15591759" cy="932789"/>
          </a:xfrm>
          <a:prstGeom prst="rect">
            <a:avLst/>
          </a:prstGeom>
        </p:spPr>
        <p:txBody>
          <a:bodyPr lIns="0" tIns="0" rIns="0" bIns="0" rtlCol="0" anchor="t">
            <a:spAutoFit/>
          </a:bodyPr>
          <a:lstStyle/>
          <a:p>
            <a:pPr marL="0" lvl="0" indent="0" algn="ctr">
              <a:lnSpc>
                <a:spcPts val="7514"/>
              </a:lnSpc>
              <a:spcBef>
                <a:spcPct val="0"/>
              </a:spcBef>
            </a:pPr>
            <a:r>
              <a:rPr lang="en-US" sz="5445" spc="43">
                <a:solidFill>
                  <a:srgbClr val="010101"/>
                </a:solidFill>
                <a:latin typeface="Oswald Bold"/>
              </a:rPr>
              <a:t>KẾT LUẬN VÀ KIẾN NGHỊ </a:t>
            </a:r>
          </a:p>
        </p:txBody>
      </p:sp>
      <p:sp>
        <p:nvSpPr>
          <p:cNvPr id="13" name="TextBox 13"/>
          <p:cNvSpPr txBox="1"/>
          <p:nvPr/>
        </p:nvSpPr>
        <p:spPr>
          <a:xfrm>
            <a:off x="1590175" y="3179656"/>
            <a:ext cx="15183896" cy="6253706"/>
          </a:xfrm>
          <a:prstGeom prst="rect">
            <a:avLst/>
          </a:prstGeom>
        </p:spPr>
        <p:txBody>
          <a:bodyPr lIns="0" tIns="0" rIns="0" bIns="0" rtlCol="0" anchor="t">
            <a:spAutoFit/>
          </a:bodyPr>
          <a:lstStyle/>
          <a:p>
            <a:pPr marL="649944" lvl="1" indent="-324972" algn="just">
              <a:lnSpc>
                <a:spcPts val="4545"/>
              </a:lnSpc>
              <a:buFont typeface="Arial"/>
              <a:buChar char="•"/>
            </a:pPr>
            <a:r>
              <a:rPr lang="en-US" sz="3010" spc="295">
                <a:solidFill>
                  <a:srgbClr val="231F20"/>
                </a:solidFill>
                <a:latin typeface="Montserrat Light"/>
              </a:rPr>
              <a:t>Cải thiện độ chính xác của kết quả nội suy, nên mở rộng mạng lưới đo đạc, đặc biệt là ở những khu vực ngoại ô và ít được đo đạc trước đó.</a:t>
            </a:r>
          </a:p>
          <a:p>
            <a:pPr marL="649944" lvl="1" indent="-324972" algn="just">
              <a:lnSpc>
                <a:spcPts val="4545"/>
              </a:lnSpc>
              <a:buFont typeface="Arial"/>
              <a:buChar char="•"/>
            </a:pPr>
            <a:r>
              <a:rPr lang="en-US" sz="3010" spc="295">
                <a:solidFill>
                  <a:srgbClr val="231F20"/>
                </a:solidFill>
                <a:latin typeface="Montserrat Light"/>
              </a:rPr>
              <a:t>Tăng cường chất lượng dữ liệu đo đạc là yếu tố then chốt để đảm bảo kết quả nội suy chính xác. </a:t>
            </a:r>
          </a:p>
          <a:p>
            <a:pPr marL="649944" lvl="1" indent="-324972" algn="just">
              <a:lnSpc>
                <a:spcPts val="4545"/>
              </a:lnSpc>
              <a:buFont typeface="Arial"/>
              <a:buChar char="•"/>
            </a:pPr>
            <a:r>
              <a:rPr lang="en-US" sz="3010" spc="295">
                <a:solidFill>
                  <a:srgbClr val="231F20"/>
                </a:solidFill>
                <a:latin typeface="Montserrat Light"/>
              </a:rPr>
              <a:t>Nếu có sự cần thiết, nghiên cứu và áp dụng phương pháp Kriging 3D để đánh giá quy luật biến đổi của các thông số môi trường trong không gian ba cchiều</a:t>
            </a:r>
          </a:p>
          <a:p>
            <a:pPr marL="649944" lvl="1" indent="-324972" algn="just">
              <a:lnSpc>
                <a:spcPts val="4545"/>
              </a:lnSpc>
              <a:buFont typeface="Arial"/>
              <a:buChar char="•"/>
            </a:pPr>
            <a:r>
              <a:rPr lang="en-US" sz="3010" spc="295">
                <a:solidFill>
                  <a:srgbClr val="231F20"/>
                </a:solidFill>
                <a:latin typeface="Montserrat Light"/>
              </a:rPr>
              <a:t> Hệ thống cần được thiết kế để cập nhật kết quả nội suy định kỳ dựa trên dữ liệu mới. </a:t>
            </a:r>
          </a:p>
          <a:p>
            <a:pPr algn="just">
              <a:lnSpc>
                <a:spcPts val="4545"/>
              </a:lnSpc>
            </a:pPr>
            <a:endParaRPr lang="en-US" sz="3010" spc="295">
              <a:solidFill>
                <a:srgbClr val="231F20"/>
              </a:solidFill>
              <a:latin typeface="Montserrat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874979" y="0"/>
            <a:ext cx="25133212" cy="1028700"/>
            <a:chOff x="0" y="0"/>
            <a:chExt cx="2436110" cy="99710"/>
          </a:xfrm>
        </p:grpSpPr>
        <p:sp>
          <p:nvSpPr>
            <p:cNvPr id="4" name="Freeform 4"/>
            <p:cNvSpPr/>
            <p:nvPr/>
          </p:nvSpPr>
          <p:spPr>
            <a:xfrm>
              <a:off x="0" y="0"/>
              <a:ext cx="2436110" cy="99710"/>
            </a:xfrm>
            <a:custGeom>
              <a:avLst/>
              <a:gdLst/>
              <a:ahLst/>
              <a:cxnLst/>
              <a:rect l="l" t="t" r="r" b="b"/>
              <a:pathLst>
                <a:path w="2436110" h="99710">
                  <a:moveTo>
                    <a:pt x="2232910" y="0"/>
                  </a:moveTo>
                  <a:lnTo>
                    <a:pt x="0" y="0"/>
                  </a:lnTo>
                  <a:lnTo>
                    <a:pt x="203200" y="99710"/>
                  </a:lnTo>
                  <a:lnTo>
                    <a:pt x="2436110" y="99710"/>
                  </a:lnTo>
                  <a:lnTo>
                    <a:pt x="2232910" y="0"/>
                  </a:lnTo>
                  <a:close/>
                </a:path>
              </a:pathLst>
            </a:custGeom>
            <a:solidFill>
              <a:srgbClr val="010101"/>
            </a:solidFill>
            <a:ln cap="sq">
              <a:noFill/>
              <a:prstDash val="solid"/>
              <a:miter/>
            </a:ln>
          </p:spPr>
        </p:sp>
        <p:sp>
          <p:nvSpPr>
            <p:cNvPr id="5" name="TextBox 5"/>
            <p:cNvSpPr txBox="1"/>
            <p:nvPr/>
          </p:nvSpPr>
          <p:spPr>
            <a:xfrm>
              <a:off x="101600" y="-19050"/>
              <a:ext cx="2232910" cy="11876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779016" y="64723"/>
            <a:ext cx="13825222" cy="813529"/>
          </a:xfrm>
          <a:prstGeom prst="rect">
            <a:avLst/>
          </a:prstGeom>
        </p:spPr>
        <p:txBody>
          <a:bodyPr lIns="0" tIns="0" rIns="0" bIns="0" rtlCol="0" anchor="t">
            <a:spAutoFit/>
          </a:bodyPr>
          <a:lstStyle/>
          <a:p>
            <a:pPr marL="0" lvl="0" indent="0" algn="ctr">
              <a:lnSpc>
                <a:spcPts val="6664"/>
              </a:lnSpc>
              <a:spcBef>
                <a:spcPct val="0"/>
              </a:spcBef>
            </a:pPr>
            <a:r>
              <a:rPr lang="en-US" sz="4829" spc="38">
                <a:solidFill>
                  <a:srgbClr val="FFFFFF"/>
                </a:solidFill>
                <a:latin typeface="Oswald Bold"/>
              </a:rPr>
              <a:t>TÀI LIỆU KHAM KHẢO</a:t>
            </a:r>
          </a:p>
        </p:txBody>
      </p:sp>
      <p:sp>
        <p:nvSpPr>
          <p:cNvPr id="7" name="TextBox 7"/>
          <p:cNvSpPr txBox="1"/>
          <p:nvPr/>
        </p:nvSpPr>
        <p:spPr>
          <a:xfrm>
            <a:off x="465086" y="1300788"/>
            <a:ext cx="17452844" cy="8359140"/>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000000"/>
                </a:solidFill>
                <a:latin typeface="Roboto Slab"/>
              </a:rPr>
              <a:t>1.      World Air Quality Index by City and Coordinates [Internet]. [cited 2023 Nov 29]. Available from: https://www.kaggle.com/datasets/adityaramachandran27/world-air-quality-index-by-city-and-coordinates</a:t>
            </a:r>
          </a:p>
          <a:p>
            <a:pPr marL="518158" lvl="1" indent="-259079" algn="just">
              <a:lnSpc>
                <a:spcPts val="3359"/>
              </a:lnSpc>
              <a:buFont typeface="Arial"/>
              <a:buChar char="•"/>
            </a:pPr>
            <a:r>
              <a:rPr lang="en-US" sz="2399">
                <a:solidFill>
                  <a:srgbClr val="000000"/>
                </a:solidFill>
                <a:latin typeface="Roboto Slab"/>
              </a:rPr>
              <a:t>2.      Tuấn A nguyễn. MÔ HÌNH HÓA VÀ MÔ PHỎNG. [cited 2023 Nov 29]; Available from: https://www.academia.edu/31933297/M%C3%94_H%C3%8CNH_H%C3%93A_V%C3%80_M%C3%94_PH%E1%BB%8ENG</a:t>
            </a:r>
          </a:p>
          <a:p>
            <a:pPr marL="518158" lvl="1" indent="-259079" algn="just">
              <a:lnSpc>
                <a:spcPts val="3359"/>
              </a:lnSpc>
              <a:buFont typeface="Arial"/>
              <a:buChar char="•"/>
            </a:pPr>
            <a:r>
              <a:rPr lang="en-US" sz="2399">
                <a:solidFill>
                  <a:srgbClr val="000000"/>
                </a:solidFill>
                <a:latin typeface="Roboto Slab"/>
              </a:rPr>
              <a:t>3.      Kriging. In: Wikipedia [Internet]. 2023 [cited 2023 Nov 29]. Available from: https://en.wikipedia.org/w/index.php?title=Kriging&amp;oldid=1178134257</a:t>
            </a:r>
          </a:p>
          <a:p>
            <a:pPr marL="518158" lvl="1" indent="-259079" algn="just">
              <a:lnSpc>
                <a:spcPts val="3359"/>
              </a:lnSpc>
              <a:buFont typeface="Arial"/>
              <a:buChar char="•"/>
            </a:pPr>
            <a:r>
              <a:rPr lang="en-US" sz="2399">
                <a:solidFill>
                  <a:srgbClr val="000000"/>
                </a:solidFill>
                <a:latin typeface="Roboto Slab"/>
              </a:rPr>
              <a:t>4.      Lupera G, Shokry A, Medina-González S, Vyhmeister E, Espuña A. Ordinary Kriging: A machine learning tool applied to mixed-integer multiparametric approach. In: Friedl A, Klemeš JJ, Radl S, Varbanov PS, Wallek T, editors. Computer Aided Chemical Engineering [Internet]. Elsevier; 2018 [cited 2023 Nov 29]. p. 531–6. (28 European Symposium on Computer Aided Process Engineering; vol. 43). Available from: https://www.sciencedirect.com/science/article/pii/B9780444642356500942</a:t>
            </a:r>
          </a:p>
          <a:p>
            <a:pPr marL="518158" lvl="1" indent="-259079" algn="just">
              <a:lnSpc>
                <a:spcPts val="3359"/>
              </a:lnSpc>
              <a:buFont typeface="Arial"/>
              <a:buChar char="•"/>
            </a:pPr>
            <a:r>
              <a:rPr lang="en-US" sz="2399">
                <a:solidFill>
                  <a:srgbClr val="000000"/>
                </a:solidFill>
                <a:latin typeface="Roboto Slab"/>
              </a:rPr>
              <a:t>5.      Gundogdu KS, Guney I. Spatial Analysis of Groundwater Levels Using Universal Kriging. J Earth Syst Sci. 2007 Feb 1;116:49–55. </a:t>
            </a:r>
          </a:p>
          <a:p>
            <a:pPr marL="518158" lvl="1" indent="-259079" algn="just">
              <a:lnSpc>
                <a:spcPts val="3359"/>
              </a:lnSpc>
              <a:buFont typeface="Arial"/>
              <a:buChar char="•"/>
            </a:pPr>
            <a:r>
              <a:rPr lang="en-US" sz="2399">
                <a:solidFill>
                  <a:srgbClr val="000000"/>
                </a:solidFill>
                <a:latin typeface="Roboto Slab"/>
              </a:rPr>
              <a:t>6.      Gribov A, Krivoruchko K. Empirical Bayesian kriging implementation and usage. Sci Total Environ. 2020 Jun 20;722:137290. </a:t>
            </a:r>
          </a:p>
          <a:p>
            <a:pPr marL="518158" lvl="1" indent="-259079" algn="just">
              <a:lnSpc>
                <a:spcPts val="3359"/>
              </a:lnSpc>
              <a:buFont typeface="Arial"/>
              <a:buChar char="•"/>
            </a:pPr>
            <a:r>
              <a:rPr lang="en-US" sz="2399">
                <a:solidFill>
                  <a:srgbClr val="000000"/>
                </a:solidFill>
                <a:latin typeface="Roboto Slab"/>
              </a:rPr>
              <a:t>7.      Suy N, Giaù Ñ. DÖÕ LIEÄU THUOÄC TÍNH. Technol Dev. 2007;10. </a:t>
            </a:r>
          </a:p>
          <a:p>
            <a:pPr marL="518158" lvl="1" indent="-259079" algn="just">
              <a:lnSpc>
                <a:spcPts val="3359"/>
              </a:lnSpc>
              <a:buFont typeface="Arial"/>
              <a:buChar char="•"/>
            </a:pPr>
            <a:r>
              <a:rPr lang="en-US" sz="2399">
                <a:solidFill>
                  <a:srgbClr val="000000"/>
                </a:solidFill>
                <a:latin typeface="Roboto Slab"/>
              </a:rPr>
              <a:t>8.      Isaaks EH, Srivastava RM. Applied geostatistics. New York, NY: Oxford Univ. Press; 1989. 561 p. </a:t>
            </a:r>
          </a:p>
          <a:p>
            <a:pPr marL="518158" lvl="1" indent="-259079" algn="just">
              <a:lnSpc>
                <a:spcPts val="3359"/>
              </a:lnSpc>
              <a:buFont typeface="Arial"/>
              <a:buChar char="•"/>
            </a:pPr>
            <a:r>
              <a:rPr lang="en-US" sz="2399">
                <a:solidFill>
                  <a:srgbClr val="000000"/>
                </a:solidFill>
                <a:latin typeface="Roboto Slab"/>
              </a:rPr>
              <a:t>9.      Bộ Tài nguyên và Môi trường - Bản tin [Internet]. [cited 2023 Nov 29]. Available from: https://monre.gov.vn/Pages/kien-nghi-ve-tinh-trang-o-nhiem-moi-truong-khong-khi-tai-cac-thanh-pho-lon.aspx</a:t>
            </a:r>
          </a:p>
          <a:p>
            <a:pPr algn="just">
              <a:lnSpc>
                <a:spcPts val="3359"/>
              </a:lnSpc>
            </a:pPr>
            <a:endParaRPr lang="en-US" sz="2399">
              <a:solidFill>
                <a:srgbClr val="000000"/>
              </a:solidFill>
              <a:latin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2"/>
            <a:stretch>
              <a:fillRect/>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id="5" name="Group 5"/>
          <p:cNvGrpSpPr/>
          <p:nvPr/>
        </p:nvGrpSpPr>
        <p:grpSpPr>
          <a:xfrm>
            <a:off x="1856061" y="1326986"/>
            <a:ext cx="7057812" cy="2557245"/>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856061" y="3884231"/>
            <a:ext cx="7057812" cy="485072"/>
          </a:xfrm>
          <a:custGeom>
            <a:avLst/>
            <a:gdLst/>
            <a:ahLst/>
            <a:cxnLst/>
            <a:rect l="l" t="t" r="r" b="b"/>
            <a:pathLst>
              <a:path w="7057812" h="485072">
                <a:moveTo>
                  <a:pt x="0" y="0"/>
                </a:moveTo>
                <a:lnTo>
                  <a:pt x="7057811" y="0"/>
                </a:lnTo>
                <a:lnTo>
                  <a:pt x="7057811" y="485072"/>
                </a:lnTo>
                <a:lnTo>
                  <a:pt x="0" y="485072"/>
                </a:lnTo>
                <a:lnTo>
                  <a:pt x="0" y="0"/>
                </a:lnTo>
                <a:close/>
              </a:path>
            </a:pathLst>
          </a:custGeom>
          <a:blipFill>
            <a:blip r:embed="rId4"/>
            <a:stretch>
              <a:fillRect t="-187363"/>
            </a:stretch>
          </a:blipFill>
        </p:spPr>
      </p:sp>
      <p:sp>
        <p:nvSpPr>
          <p:cNvPr id="9" name="TextBox 9"/>
          <p:cNvSpPr txBox="1"/>
          <p:nvPr/>
        </p:nvSpPr>
        <p:spPr>
          <a:xfrm>
            <a:off x="1687208" y="1517296"/>
            <a:ext cx="7057812" cy="2609471"/>
          </a:xfrm>
          <a:prstGeom prst="rect">
            <a:avLst/>
          </a:prstGeom>
        </p:spPr>
        <p:txBody>
          <a:bodyPr lIns="0" tIns="0" rIns="0" bIns="0" rtlCol="0" anchor="t">
            <a:spAutoFit/>
          </a:bodyPr>
          <a:lstStyle/>
          <a:p>
            <a:pPr algn="ctr">
              <a:lnSpc>
                <a:spcPts val="5197"/>
              </a:lnSpc>
            </a:pPr>
            <a:r>
              <a:rPr lang="en-US" sz="3766" spc="52">
                <a:solidFill>
                  <a:srgbClr val="040506"/>
                </a:solidFill>
                <a:latin typeface="Oswald Bold"/>
              </a:rPr>
              <a:t>KHẢO SÁT VÀ PHÂN TÍCH CHỈ SỐ CHẤT LƯỢNG KHÔNG KHÍ Ở HOA KỲ DỰA VÀO TỌA ĐỘ ĐỊA LÝ</a:t>
            </a:r>
          </a:p>
          <a:p>
            <a:pPr algn="ctr">
              <a:lnSpc>
                <a:spcPts val="5197"/>
              </a:lnSpc>
            </a:pPr>
            <a:endParaRPr lang="en-US" sz="3766" spc="52">
              <a:solidFill>
                <a:srgbClr val="040506"/>
              </a:solidFill>
              <a:latin typeface="Oswald Bold"/>
            </a:endParaRPr>
          </a:p>
        </p:txBody>
      </p:sp>
      <p:sp>
        <p:nvSpPr>
          <p:cNvPr id="10" name="TextBox 10"/>
          <p:cNvSpPr txBox="1"/>
          <p:nvPr/>
        </p:nvSpPr>
        <p:spPr>
          <a:xfrm>
            <a:off x="842622" y="4942361"/>
            <a:ext cx="8746985" cy="2634619"/>
          </a:xfrm>
          <a:prstGeom prst="rect">
            <a:avLst/>
          </a:prstGeom>
        </p:spPr>
        <p:txBody>
          <a:bodyPr lIns="0" tIns="0" rIns="0" bIns="0" rtlCol="0" anchor="t">
            <a:spAutoFit/>
          </a:bodyPr>
          <a:lstStyle/>
          <a:p>
            <a:pPr algn="ctr">
              <a:lnSpc>
                <a:spcPts val="10579"/>
              </a:lnSpc>
            </a:pPr>
            <a:r>
              <a:rPr lang="en-US" sz="7666" spc="107">
                <a:solidFill>
                  <a:srgbClr val="040506"/>
                </a:solidFill>
                <a:latin typeface="Oswald Bold"/>
              </a:rPr>
              <a:t>KẾT THÚC</a:t>
            </a:r>
          </a:p>
          <a:p>
            <a:pPr algn="ctr">
              <a:lnSpc>
                <a:spcPts val="10579"/>
              </a:lnSpc>
            </a:pPr>
            <a:endParaRPr lang="en-US" sz="7666" spc="107">
              <a:solidFill>
                <a:srgbClr val="040506"/>
              </a:solidFill>
              <a:latin typeface="Oswal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OUTLINE</a:t>
            </a:r>
          </a:p>
        </p:txBody>
      </p:sp>
      <p:grpSp>
        <p:nvGrpSpPr>
          <p:cNvPr id="8" name="Group 8"/>
          <p:cNvGrpSpPr/>
          <p:nvPr/>
        </p:nvGrpSpPr>
        <p:grpSpPr>
          <a:xfrm>
            <a:off x="596824" y="4188296"/>
            <a:ext cx="7460954" cy="1910409"/>
            <a:chOff x="0" y="0"/>
            <a:chExt cx="9947939" cy="2547212"/>
          </a:xfrm>
        </p:grpSpPr>
        <p:grpSp>
          <p:nvGrpSpPr>
            <p:cNvPr id="9" name="Group 9"/>
            <p:cNvGrpSpPr/>
            <p:nvPr/>
          </p:nvGrpSpPr>
          <p:grpSpPr>
            <a:xfrm>
              <a:off x="1463652" y="0"/>
              <a:ext cx="1552821" cy="2547212"/>
              <a:chOff x="0" y="0"/>
              <a:chExt cx="1451520" cy="2381040"/>
            </a:xfrm>
          </p:grpSpPr>
          <p:sp>
            <p:nvSpPr>
              <p:cNvPr id="10" name="Freeform 10"/>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11" name="Group 11"/>
            <p:cNvGrpSpPr/>
            <p:nvPr/>
          </p:nvGrpSpPr>
          <p:grpSpPr>
            <a:xfrm>
              <a:off x="1650823" y="870381"/>
              <a:ext cx="434420" cy="807220"/>
              <a:chOff x="0" y="0"/>
              <a:chExt cx="406080" cy="754560"/>
            </a:xfrm>
          </p:grpSpPr>
          <p:sp>
            <p:nvSpPr>
              <p:cNvPr id="12" name="Freeform 12"/>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13" name="Group 13"/>
            <p:cNvGrpSpPr/>
            <p:nvPr/>
          </p:nvGrpSpPr>
          <p:grpSpPr>
            <a:xfrm>
              <a:off x="2059054" y="236466"/>
              <a:ext cx="7888885" cy="2050401"/>
              <a:chOff x="0" y="0"/>
              <a:chExt cx="7374240" cy="1916640"/>
            </a:xfrm>
          </p:grpSpPr>
          <p:sp>
            <p:nvSpPr>
              <p:cNvPr id="14" name="Freeform 14"/>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0000"/>
              </a:solidFill>
            </p:spPr>
          </p:sp>
        </p:grpSp>
        <p:sp>
          <p:nvSpPr>
            <p:cNvPr id="15" name="Freeform 15"/>
            <p:cNvSpPr/>
            <p:nvPr/>
          </p:nvSpPr>
          <p:spPr>
            <a:xfrm>
              <a:off x="3179238" y="531726"/>
              <a:ext cx="1130112" cy="1345371"/>
            </a:xfrm>
            <a:custGeom>
              <a:avLst/>
              <a:gdLst/>
              <a:ahLst/>
              <a:cxnLst/>
              <a:rect l="l" t="t" r="r" b="b"/>
              <a:pathLst>
                <a:path w="1130112" h="1345371">
                  <a:moveTo>
                    <a:pt x="0" y="0"/>
                  </a:moveTo>
                  <a:lnTo>
                    <a:pt x="1130112" y="0"/>
                  </a:lnTo>
                  <a:lnTo>
                    <a:pt x="1130112" y="1345371"/>
                  </a:lnTo>
                  <a:lnTo>
                    <a:pt x="0" y="1345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466961" y="424274"/>
              <a:ext cx="4848087" cy="1576070"/>
            </a:xfrm>
            <a:prstGeom prst="rect">
              <a:avLst/>
            </a:prstGeom>
          </p:spPr>
          <p:txBody>
            <a:bodyPr lIns="0" tIns="0" rIns="0" bIns="0" rtlCol="0" anchor="t">
              <a:spAutoFit/>
            </a:bodyPr>
            <a:lstStyle/>
            <a:p>
              <a:pPr marL="0" lvl="0" indent="0" algn="l">
                <a:lnSpc>
                  <a:spcPts val="4830"/>
                </a:lnSpc>
                <a:spcBef>
                  <a:spcPct val="0"/>
                </a:spcBef>
              </a:pPr>
              <a:r>
                <a:rPr lang="en-US" sz="3500" spc="343">
                  <a:solidFill>
                    <a:srgbClr val="FFFFFF"/>
                  </a:solidFill>
                  <a:latin typeface="Open Sauce"/>
                </a:rPr>
                <a:t>Giới thiệu bộ dữ liệu</a:t>
              </a:r>
            </a:p>
          </p:txBody>
        </p:sp>
        <p:sp>
          <p:nvSpPr>
            <p:cNvPr id="17" name="TextBox 17"/>
            <p:cNvSpPr txBox="1"/>
            <p:nvPr/>
          </p:nvSpPr>
          <p:spPr>
            <a:xfrm>
              <a:off x="0" y="727506"/>
              <a:ext cx="1306041" cy="1018025"/>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grpSp>
      <p:grpSp>
        <p:nvGrpSpPr>
          <p:cNvPr id="18" name="Group 18"/>
          <p:cNvGrpSpPr/>
          <p:nvPr/>
        </p:nvGrpSpPr>
        <p:grpSpPr>
          <a:xfrm>
            <a:off x="10064812" y="4188296"/>
            <a:ext cx="1164616" cy="1910409"/>
            <a:chOff x="0" y="0"/>
            <a:chExt cx="1451520" cy="2381040"/>
          </a:xfrm>
        </p:grpSpPr>
        <p:sp>
          <p:nvSpPr>
            <p:cNvPr id="19" name="Freeform 1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20" name="Group 20"/>
          <p:cNvGrpSpPr/>
          <p:nvPr/>
        </p:nvGrpSpPr>
        <p:grpSpPr>
          <a:xfrm>
            <a:off x="10205190" y="4841081"/>
            <a:ext cx="325815" cy="605415"/>
            <a:chOff x="0" y="0"/>
            <a:chExt cx="406080" cy="754560"/>
          </a:xfrm>
        </p:grpSpPr>
        <p:sp>
          <p:nvSpPr>
            <p:cNvPr id="21" name="Freeform 2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22" name="Group 22"/>
          <p:cNvGrpSpPr/>
          <p:nvPr/>
        </p:nvGrpSpPr>
        <p:grpSpPr>
          <a:xfrm>
            <a:off x="10511364" y="4365645"/>
            <a:ext cx="7059664" cy="1537801"/>
            <a:chOff x="0" y="0"/>
            <a:chExt cx="8798819" cy="1916640"/>
          </a:xfrm>
        </p:grpSpPr>
        <p:sp>
          <p:nvSpPr>
            <p:cNvPr id="23" name="Freeform 23"/>
            <p:cNvSpPr/>
            <p:nvPr/>
          </p:nvSpPr>
          <p:spPr>
            <a:xfrm>
              <a:off x="0" y="0"/>
              <a:ext cx="8855730" cy="1963166"/>
            </a:xfrm>
            <a:custGeom>
              <a:avLst/>
              <a:gdLst/>
              <a:ahLst/>
              <a:cxnLst/>
              <a:rect l="l" t="t" r="r" b="b"/>
              <a:pathLst>
                <a:path w="8855730" h="1963166">
                  <a:moveTo>
                    <a:pt x="7713852" y="0"/>
                  </a:moveTo>
                  <a:lnTo>
                    <a:pt x="0" y="0"/>
                  </a:lnTo>
                  <a:lnTo>
                    <a:pt x="999672" y="837565"/>
                  </a:lnTo>
                  <a:cubicBezTo>
                    <a:pt x="1046799" y="877062"/>
                    <a:pt x="1071044" y="929386"/>
                    <a:pt x="1071044" y="981583"/>
                  </a:cubicBezTo>
                  <a:cubicBezTo>
                    <a:pt x="1071044" y="1033780"/>
                    <a:pt x="1047557" y="1085596"/>
                    <a:pt x="999672" y="1125601"/>
                  </a:cubicBezTo>
                  <a:lnTo>
                    <a:pt x="758" y="1963166"/>
                  </a:lnTo>
                  <a:lnTo>
                    <a:pt x="7713245" y="1963166"/>
                  </a:lnTo>
                  <a:lnTo>
                    <a:pt x="8855730" y="981583"/>
                  </a:lnTo>
                  <a:lnTo>
                    <a:pt x="7713852" y="0"/>
                  </a:lnTo>
                  <a:close/>
                </a:path>
              </a:pathLst>
            </a:custGeom>
            <a:solidFill>
              <a:srgbClr val="000000"/>
            </a:solidFill>
          </p:spPr>
        </p:sp>
      </p:grpSp>
      <p:sp>
        <p:nvSpPr>
          <p:cNvPr id="24" name="Freeform 24"/>
          <p:cNvSpPr/>
          <p:nvPr/>
        </p:nvSpPr>
        <p:spPr>
          <a:xfrm>
            <a:off x="11351501" y="4587090"/>
            <a:ext cx="847584" cy="1009028"/>
          </a:xfrm>
          <a:custGeom>
            <a:avLst/>
            <a:gdLst/>
            <a:ahLst/>
            <a:cxnLst/>
            <a:rect l="l" t="t" r="r" b="b"/>
            <a:pathLst>
              <a:path w="847584" h="1009028">
                <a:moveTo>
                  <a:pt x="0" y="0"/>
                </a:moveTo>
                <a:lnTo>
                  <a:pt x="847584" y="0"/>
                </a:lnTo>
                <a:lnTo>
                  <a:pt x="847584" y="1009029"/>
                </a:lnTo>
                <a:lnTo>
                  <a:pt x="0" y="10090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2199085" y="4464860"/>
            <a:ext cx="4630279" cy="1088898"/>
          </a:xfrm>
          <a:prstGeom prst="rect">
            <a:avLst/>
          </a:prstGeom>
        </p:spPr>
        <p:txBody>
          <a:bodyPr lIns="0" tIns="0" rIns="0" bIns="0" rtlCol="0" anchor="t">
            <a:spAutoFit/>
          </a:bodyPr>
          <a:lstStyle/>
          <a:p>
            <a:pPr marL="0" lvl="0" indent="0" algn="l">
              <a:lnSpc>
                <a:spcPts val="4416"/>
              </a:lnSpc>
              <a:spcBef>
                <a:spcPct val="0"/>
              </a:spcBef>
            </a:pPr>
            <a:r>
              <a:rPr lang="en-US" sz="3200" spc="313">
                <a:solidFill>
                  <a:srgbClr val="FFFFFF"/>
                </a:solidFill>
                <a:latin typeface="Open Sauce"/>
              </a:rPr>
              <a:t>Khảo sát đặc trưng bộ dữ liệu</a:t>
            </a:r>
          </a:p>
        </p:txBody>
      </p:sp>
      <p:sp>
        <p:nvSpPr>
          <p:cNvPr id="26" name="TextBox 26"/>
          <p:cNvSpPr txBox="1"/>
          <p:nvPr/>
        </p:nvSpPr>
        <p:spPr>
          <a:xfrm>
            <a:off x="8967073" y="4698206"/>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grpSp>
        <p:nvGrpSpPr>
          <p:cNvPr id="27" name="Group 27"/>
          <p:cNvGrpSpPr/>
          <p:nvPr/>
        </p:nvGrpSpPr>
        <p:grpSpPr>
          <a:xfrm>
            <a:off x="596824" y="7232179"/>
            <a:ext cx="7460954" cy="1910409"/>
            <a:chOff x="0" y="0"/>
            <a:chExt cx="9947939" cy="2547212"/>
          </a:xfrm>
        </p:grpSpPr>
        <p:grpSp>
          <p:nvGrpSpPr>
            <p:cNvPr id="28" name="Group 28"/>
            <p:cNvGrpSpPr/>
            <p:nvPr/>
          </p:nvGrpSpPr>
          <p:grpSpPr>
            <a:xfrm>
              <a:off x="1463652" y="0"/>
              <a:ext cx="1552821" cy="2547212"/>
              <a:chOff x="0" y="0"/>
              <a:chExt cx="1451520" cy="2381040"/>
            </a:xfrm>
          </p:grpSpPr>
          <p:sp>
            <p:nvSpPr>
              <p:cNvPr id="29" name="Freeform 2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30" name="Group 30"/>
            <p:cNvGrpSpPr/>
            <p:nvPr/>
          </p:nvGrpSpPr>
          <p:grpSpPr>
            <a:xfrm>
              <a:off x="1650823" y="870381"/>
              <a:ext cx="434420" cy="807220"/>
              <a:chOff x="0" y="0"/>
              <a:chExt cx="406080" cy="754560"/>
            </a:xfrm>
          </p:grpSpPr>
          <p:sp>
            <p:nvSpPr>
              <p:cNvPr id="31" name="Freeform 3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32" name="Group 32"/>
            <p:cNvGrpSpPr/>
            <p:nvPr/>
          </p:nvGrpSpPr>
          <p:grpSpPr>
            <a:xfrm>
              <a:off x="2059054" y="236466"/>
              <a:ext cx="7888885" cy="2050401"/>
              <a:chOff x="0" y="0"/>
              <a:chExt cx="7374240" cy="1916640"/>
            </a:xfrm>
          </p:grpSpPr>
          <p:sp>
            <p:nvSpPr>
              <p:cNvPr id="33" name="Freeform 33"/>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000000"/>
              </a:solidFill>
            </p:spPr>
          </p:sp>
        </p:grpSp>
        <p:sp>
          <p:nvSpPr>
            <p:cNvPr id="34" name="Freeform 34"/>
            <p:cNvSpPr/>
            <p:nvPr/>
          </p:nvSpPr>
          <p:spPr>
            <a:xfrm>
              <a:off x="3179238" y="531726"/>
              <a:ext cx="1130112" cy="1345371"/>
            </a:xfrm>
            <a:custGeom>
              <a:avLst/>
              <a:gdLst/>
              <a:ahLst/>
              <a:cxnLst/>
              <a:rect l="l" t="t" r="r" b="b"/>
              <a:pathLst>
                <a:path w="1130112" h="1345371">
                  <a:moveTo>
                    <a:pt x="0" y="0"/>
                  </a:moveTo>
                  <a:lnTo>
                    <a:pt x="1130112" y="0"/>
                  </a:lnTo>
                  <a:lnTo>
                    <a:pt x="1130112" y="1345371"/>
                  </a:lnTo>
                  <a:lnTo>
                    <a:pt x="0" y="1345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TextBox 35"/>
            <p:cNvSpPr txBox="1"/>
            <p:nvPr/>
          </p:nvSpPr>
          <p:spPr>
            <a:xfrm>
              <a:off x="4466961" y="424274"/>
              <a:ext cx="4848087" cy="1576070"/>
            </a:xfrm>
            <a:prstGeom prst="rect">
              <a:avLst/>
            </a:prstGeom>
          </p:spPr>
          <p:txBody>
            <a:bodyPr lIns="0" tIns="0" rIns="0" bIns="0" rtlCol="0" anchor="t">
              <a:spAutoFit/>
            </a:bodyPr>
            <a:lstStyle/>
            <a:p>
              <a:pPr marL="0" lvl="0" indent="0" algn="l">
                <a:lnSpc>
                  <a:spcPts val="4830"/>
                </a:lnSpc>
                <a:spcBef>
                  <a:spcPct val="0"/>
                </a:spcBef>
              </a:pPr>
              <a:r>
                <a:rPr lang="en-US" sz="3500" spc="343">
                  <a:solidFill>
                    <a:srgbClr val="FFFFFF"/>
                  </a:solidFill>
                  <a:latin typeface="Open Sauce"/>
                </a:rPr>
                <a:t>Phân tích hồi quy tuyến tính</a:t>
              </a:r>
            </a:p>
          </p:txBody>
        </p:sp>
        <p:sp>
          <p:nvSpPr>
            <p:cNvPr id="36" name="TextBox 36"/>
            <p:cNvSpPr txBox="1"/>
            <p:nvPr/>
          </p:nvSpPr>
          <p:spPr>
            <a:xfrm>
              <a:off x="0" y="727506"/>
              <a:ext cx="1306041" cy="1018025"/>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grpSp>
      <p:grpSp>
        <p:nvGrpSpPr>
          <p:cNvPr id="37" name="Group 37"/>
          <p:cNvGrpSpPr/>
          <p:nvPr/>
        </p:nvGrpSpPr>
        <p:grpSpPr>
          <a:xfrm>
            <a:off x="10064812" y="7232179"/>
            <a:ext cx="1164616" cy="1910409"/>
            <a:chOff x="0" y="0"/>
            <a:chExt cx="1451520" cy="2381040"/>
          </a:xfrm>
        </p:grpSpPr>
        <p:sp>
          <p:nvSpPr>
            <p:cNvPr id="38" name="Freeform 38"/>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00000"/>
            </a:solidFill>
          </p:spPr>
        </p:sp>
      </p:grpSp>
      <p:grpSp>
        <p:nvGrpSpPr>
          <p:cNvPr id="39" name="Group 39"/>
          <p:cNvGrpSpPr/>
          <p:nvPr/>
        </p:nvGrpSpPr>
        <p:grpSpPr>
          <a:xfrm>
            <a:off x="10205190" y="7884965"/>
            <a:ext cx="325815" cy="605415"/>
            <a:chOff x="0" y="0"/>
            <a:chExt cx="406080" cy="754560"/>
          </a:xfrm>
        </p:grpSpPr>
        <p:sp>
          <p:nvSpPr>
            <p:cNvPr id="40" name="Freeform 40"/>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000000"/>
            </a:solidFill>
          </p:spPr>
        </p:sp>
      </p:grpSp>
      <p:grpSp>
        <p:nvGrpSpPr>
          <p:cNvPr id="41" name="Group 41"/>
          <p:cNvGrpSpPr/>
          <p:nvPr/>
        </p:nvGrpSpPr>
        <p:grpSpPr>
          <a:xfrm>
            <a:off x="10511364" y="7409529"/>
            <a:ext cx="7475300" cy="1537801"/>
            <a:chOff x="0" y="0"/>
            <a:chExt cx="9316848" cy="1916640"/>
          </a:xfrm>
        </p:grpSpPr>
        <p:sp>
          <p:nvSpPr>
            <p:cNvPr id="42" name="Freeform 42"/>
            <p:cNvSpPr/>
            <p:nvPr/>
          </p:nvSpPr>
          <p:spPr>
            <a:xfrm>
              <a:off x="0" y="0"/>
              <a:ext cx="9373759" cy="1963166"/>
            </a:xfrm>
            <a:custGeom>
              <a:avLst/>
              <a:gdLst/>
              <a:ahLst/>
              <a:cxnLst/>
              <a:rect l="l" t="t" r="r" b="b"/>
              <a:pathLst>
                <a:path w="9373759" h="1963166">
                  <a:moveTo>
                    <a:pt x="8168003" y="0"/>
                  </a:moveTo>
                  <a:lnTo>
                    <a:pt x="0" y="0"/>
                  </a:lnTo>
                  <a:lnTo>
                    <a:pt x="1058527" y="837565"/>
                  </a:lnTo>
                  <a:cubicBezTo>
                    <a:pt x="1108429" y="877062"/>
                    <a:pt x="1134102" y="929386"/>
                    <a:pt x="1134102" y="981583"/>
                  </a:cubicBezTo>
                  <a:cubicBezTo>
                    <a:pt x="1134102" y="1033780"/>
                    <a:pt x="1109231" y="1085596"/>
                    <a:pt x="1058527" y="1125601"/>
                  </a:cubicBezTo>
                  <a:lnTo>
                    <a:pt x="802" y="1963166"/>
                  </a:lnTo>
                  <a:lnTo>
                    <a:pt x="8167362" y="1963166"/>
                  </a:lnTo>
                  <a:lnTo>
                    <a:pt x="9373759" y="981583"/>
                  </a:lnTo>
                  <a:lnTo>
                    <a:pt x="8168003" y="0"/>
                  </a:lnTo>
                  <a:close/>
                </a:path>
              </a:pathLst>
            </a:custGeom>
            <a:solidFill>
              <a:srgbClr val="000000"/>
            </a:solidFill>
          </p:spPr>
        </p:sp>
      </p:grpSp>
      <p:sp>
        <p:nvSpPr>
          <p:cNvPr id="43" name="Freeform 43"/>
          <p:cNvSpPr/>
          <p:nvPr/>
        </p:nvSpPr>
        <p:spPr>
          <a:xfrm>
            <a:off x="11351501" y="7630974"/>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TextBox 44"/>
          <p:cNvSpPr txBox="1"/>
          <p:nvPr/>
        </p:nvSpPr>
        <p:spPr>
          <a:xfrm>
            <a:off x="12313385" y="7391205"/>
            <a:ext cx="4942006" cy="1440942"/>
          </a:xfrm>
          <a:prstGeom prst="rect">
            <a:avLst/>
          </a:prstGeom>
        </p:spPr>
        <p:txBody>
          <a:bodyPr lIns="0" tIns="0" rIns="0" bIns="0" rtlCol="0" anchor="t">
            <a:spAutoFit/>
          </a:bodyPr>
          <a:lstStyle/>
          <a:p>
            <a:pPr marL="0" lvl="0" indent="0" algn="just">
              <a:lnSpc>
                <a:spcPts val="3864"/>
              </a:lnSpc>
              <a:spcBef>
                <a:spcPct val="0"/>
              </a:spcBef>
            </a:pPr>
            <a:r>
              <a:rPr lang="en-US" sz="2800" spc="274">
                <a:solidFill>
                  <a:srgbClr val="FFFFFF"/>
                </a:solidFill>
                <a:latin typeface="Open Sauce"/>
              </a:rPr>
              <a:t>Xây dựng mô hình Variogram - nội suy Kriging</a:t>
            </a:r>
          </a:p>
        </p:txBody>
      </p:sp>
      <p:sp>
        <p:nvSpPr>
          <p:cNvPr id="45" name="TextBox 45"/>
          <p:cNvSpPr txBox="1"/>
          <p:nvPr/>
        </p:nvSpPr>
        <p:spPr>
          <a:xfrm>
            <a:off x="8967073" y="7742090"/>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435419" y="3691729"/>
            <a:ext cx="9322085" cy="5982617"/>
          </a:xfrm>
          <a:custGeom>
            <a:avLst/>
            <a:gdLst/>
            <a:ahLst/>
            <a:cxnLst/>
            <a:rect l="l" t="t" r="r" b="b"/>
            <a:pathLst>
              <a:path w="9322085" h="5982617">
                <a:moveTo>
                  <a:pt x="0" y="0"/>
                </a:moveTo>
                <a:lnTo>
                  <a:pt x="9322085" y="0"/>
                </a:lnTo>
                <a:lnTo>
                  <a:pt x="9322085" y="5982618"/>
                </a:lnTo>
                <a:lnTo>
                  <a:pt x="0" y="5982618"/>
                </a:lnTo>
                <a:lnTo>
                  <a:pt x="0" y="0"/>
                </a:lnTo>
                <a:close/>
              </a:path>
            </a:pathLst>
          </a:custGeom>
          <a:blipFill>
            <a:blip r:embed="rId3"/>
            <a:stretch>
              <a:fillRect l="-85631" t="-34905" b="-57927"/>
            </a:stretch>
          </a:blipFill>
        </p:spPr>
      </p:sp>
      <p:grpSp>
        <p:nvGrpSpPr>
          <p:cNvPr id="4" name="Group 4"/>
          <p:cNvGrpSpPr/>
          <p:nvPr/>
        </p:nvGrpSpPr>
        <p:grpSpPr>
          <a:xfrm>
            <a:off x="9105555" y="3510346"/>
            <a:ext cx="380297" cy="362766"/>
            <a:chOff x="0" y="0"/>
            <a:chExt cx="587326" cy="560252"/>
          </a:xfrm>
        </p:grpSpPr>
        <p:sp>
          <p:nvSpPr>
            <p:cNvPr id="5" name="Freeform 5"/>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6" name="Group 6"/>
          <p:cNvGrpSpPr/>
          <p:nvPr/>
        </p:nvGrpSpPr>
        <p:grpSpPr>
          <a:xfrm>
            <a:off x="8435419" y="1355253"/>
            <a:ext cx="1720101" cy="2064402"/>
            <a:chOff x="0" y="0"/>
            <a:chExt cx="2656504" cy="3188238"/>
          </a:xfrm>
        </p:grpSpPr>
        <p:sp>
          <p:nvSpPr>
            <p:cNvPr id="7" name="Freeform 7"/>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sp>
        <p:nvSpPr>
          <p:cNvPr id="8" name="Freeform 8"/>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474751" y="3510346"/>
            <a:ext cx="380297" cy="362766"/>
            <a:chOff x="0" y="0"/>
            <a:chExt cx="587326" cy="560252"/>
          </a:xfrm>
        </p:grpSpPr>
        <p:sp>
          <p:nvSpPr>
            <p:cNvPr id="10" name="Freeform 1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1" name="Group 11"/>
          <p:cNvGrpSpPr/>
          <p:nvPr/>
        </p:nvGrpSpPr>
        <p:grpSpPr>
          <a:xfrm>
            <a:off x="10804615" y="1355253"/>
            <a:ext cx="1720101" cy="2064402"/>
            <a:chOff x="0" y="0"/>
            <a:chExt cx="2656504" cy="3188238"/>
          </a:xfrm>
        </p:grpSpPr>
        <p:sp>
          <p:nvSpPr>
            <p:cNvPr id="12" name="Freeform 1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grpSp>
        <p:nvGrpSpPr>
          <p:cNvPr id="13" name="Group 13"/>
          <p:cNvGrpSpPr/>
          <p:nvPr/>
        </p:nvGrpSpPr>
        <p:grpSpPr>
          <a:xfrm>
            <a:off x="13842043" y="3510346"/>
            <a:ext cx="380297" cy="362766"/>
            <a:chOff x="0" y="0"/>
            <a:chExt cx="587326" cy="560252"/>
          </a:xfrm>
        </p:grpSpPr>
        <p:sp>
          <p:nvSpPr>
            <p:cNvPr id="14" name="Freeform 1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5" name="Group 15"/>
          <p:cNvGrpSpPr/>
          <p:nvPr/>
        </p:nvGrpSpPr>
        <p:grpSpPr>
          <a:xfrm>
            <a:off x="13171907" y="1355253"/>
            <a:ext cx="1720101" cy="2064402"/>
            <a:chOff x="0" y="0"/>
            <a:chExt cx="2656504" cy="3188238"/>
          </a:xfrm>
        </p:grpSpPr>
        <p:sp>
          <p:nvSpPr>
            <p:cNvPr id="16" name="Freeform 1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grpSp>
        <p:nvGrpSpPr>
          <p:cNvPr id="17" name="Group 17"/>
          <p:cNvGrpSpPr/>
          <p:nvPr/>
        </p:nvGrpSpPr>
        <p:grpSpPr>
          <a:xfrm>
            <a:off x="16209335" y="3510346"/>
            <a:ext cx="380297" cy="362766"/>
            <a:chOff x="0" y="0"/>
            <a:chExt cx="587326" cy="560252"/>
          </a:xfrm>
        </p:grpSpPr>
        <p:sp>
          <p:nvSpPr>
            <p:cNvPr id="18" name="Freeform 1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00000"/>
            </a:solidFill>
          </p:spPr>
        </p:sp>
      </p:grpSp>
      <p:grpSp>
        <p:nvGrpSpPr>
          <p:cNvPr id="19" name="Group 19"/>
          <p:cNvGrpSpPr/>
          <p:nvPr/>
        </p:nvGrpSpPr>
        <p:grpSpPr>
          <a:xfrm>
            <a:off x="15539199" y="1355253"/>
            <a:ext cx="1720101" cy="2064402"/>
            <a:chOff x="0" y="0"/>
            <a:chExt cx="2656504" cy="3188238"/>
          </a:xfrm>
        </p:grpSpPr>
        <p:sp>
          <p:nvSpPr>
            <p:cNvPr id="20" name="Freeform 2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00000"/>
            </a:solidFill>
          </p:spPr>
        </p:sp>
      </p:grpSp>
      <p:sp>
        <p:nvSpPr>
          <p:cNvPr id="21" name="Freeform 21"/>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665018" y="1578097"/>
            <a:ext cx="7770401"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Giới thiệu về bộ dữ liệu</a:t>
            </a:r>
          </a:p>
        </p:txBody>
      </p:sp>
      <p:sp>
        <p:nvSpPr>
          <p:cNvPr id="25" name="Freeform 25"/>
          <p:cNvSpPr/>
          <p:nvPr/>
        </p:nvSpPr>
        <p:spPr>
          <a:xfrm rot="-10800000">
            <a:off x="-513357" y="-678338"/>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8438250" y="3691729"/>
            <a:ext cx="9319253" cy="5982617"/>
          </a:xfrm>
          <a:custGeom>
            <a:avLst/>
            <a:gdLst/>
            <a:ahLst/>
            <a:cxnLst/>
            <a:rect l="l" t="t" r="r" b="b"/>
            <a:pathLst>
              <a:path w="9319253" h="5982617">
                <a:moveTo>
                  <a:pt x="0" y="0"/>
                </a:moveTo>
                <a:lnTo>
                  <a:pt x="9319254" y="0"/>
                </a:lnTo>
                <a:lnTo>
                  <a:pt x="9319254" y="5982618"/>
                </a:lnTo>
                <a:lnTo>
                  <a:pt x="0" y="5982618"/>
                </a:lnTo>
                <a:lnTo>
                  <a:pt x="0" y="0"/>
                </a:lnTo>
                <a:close/>
              </a:path>
            </a:pathLst>
          </a:custGeom>
          <a:blipFill>
            <a:blip r:embed="rId14"/>
            <a:stretch>
              <a:fillRect l="-23367" r="-23367"/>
            </a:stretch>
          </a:blipFill>
        </p:spPr>
      </p:sp>
      <p:sp>
        <p:nvSpPr>
          <p:cNvPr id="27" name="TextBox 27"/>
          <p:cNvSpPr txBox="1"/>
          <p:nvPr/>
        </p:nvSpPr>
        <p:spPr>
          <a:xfrm>
            <a:off x="301336" y="3739762"/>
            <a:ext cx="7929370" cy="4398130"/>
          </a:xfrm>
          <a:prstGeom prst="rect">
            <a:avLst/>
          </a:prstGeom>
        </p:spPr>
        <p:txBody>
          <a:bodyPr lIns="0" tIns="0" rIns="0" bIns="0" rtlCol="0" anchor="t">
            <a:spAutoFit/>
          </a:bodyPr>
          <a:lstStyle/>
          <a:p>
            <a:pPr algn="just">
              <a:lnSpc>
                <a:spcPts val="4953"/>
              </a:lnSpc>
            </a:pPr>
            <a:r>
              <a:rPr lang="en-US" sz="3589" spc="351">
                <a:solidFill>
                  <a:srgbClr val="000000"/>
                </a:solidFill>
                <a:latin typeface="Bungee"/>
              </a:rPr>
              <a:t>bộ dữ liệu này chứa thông tin về 3775 mẫu chất lượng không khí của 2274 thành phố ở hoa kỳ năm 2018. </a:t>
            </a:r>
          </a:p>
          <a:p>
            <a:pPr algn="just">
              <a:lnSpc>
                <a:spcPts val="4953"/>
              </a:lnSpc>
            </a:pPr>
            <a:endParaRPr lang="en-US" sz="3589" spc="351">
              <a:solidFill>
                <a:srgbClr val="000000"/>
              </a:solidFill>
              <a:latin typeface="Bungee"/>
            </a:endParaRPr>
          </a:p>
          <a:p>
            <a:pPr marL="0" lvl="0" indent="0" algn="just">
              <a:lnSpc>
                <a:spcPts val="4539"/>
              </a:lnSpc>
              <a:spcBef>
                <a:spcPct val="0"/>
              </a:spcBef>
            </a:pPr>
            <a:endParaRPr lang="en-US" sz="3589" spc="351">
              <a:solidFill>
                <a:srgbClr val="000000"/>
              </a:solidFill>
              <a:latin typeface="Bungee"/>
            </a:endParaRPr>
          </a:p>
        </p:txBody>
      </p:sp>
      <p:sp>
        <p:nvSpPr>
          <p:cNvPr id="28" name="TextBox 28"/>
          <p:cNvSpPr txBox="1"/>
          <p:nvPr/>
        </p:nvSpPr>
        <p:spPr>
          <a:xfrm>
            <a:off x="301336" y="8800086"/>
            <a:ext cx="7929370" cy="1321936"/>
          </a:xfrm>
          <a:prstGeom prst="rect">
            <a:avLst/>
          </a:prstGeom>
        </p:spPr>
        <p:txBody>
          <a:bodyPr lIns="0" tIns="0" rIns="0" bIns="0" rtlCol="0" anchor="t">
            <a:spAutoFit/>
          </a:bodyPr>
          <a:lstStyle/>
          <a:p>
            <a:pPr marL="0" lvl="0" indent="0">
              <a:lnSpc>
                <a:spcPts val="3573"/>
              </a:lnSpc>
              <a:spcBef>
                <a:spcPct val="0"/>
              </a:spcBef>
            </a:pPr>
            <a:r>
              <a:rPr lang="en-US" sz="2589" spc="253">
                <a:solidFill>
                  <a:srgbClr val="000000"/>
                </a:solidFill>
                <a:latin typeface="Open Sauce Bold Italics"/>
              </a:rPr>
              <a:t>https://www.kaggle.com/datasets/adityaramachandran27/world-air-quality-index-by-city-and-coordinates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567557"/>
            <a:ext cx="7202007"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Khái quát về Dataset</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28963" y="3441488"/>
            <a:ext cx="17630073" cy="5375256"/>
          </a:xfrm>
          <a:custGeom>
            <a:avLst/>
            <a:gdLst/>
            <a:ahLst/>
            <a:cxnLst/>
            <a:rect l="l" t="t" r="r" b="b"/>
            <a:pathLst>
              <a:path w="17630073" h="5375256">
                <a:moveTo>
                  <a:pt x="0" y="0"/>
                </a:moveTo>
                <a:lnTo>
                  <a:pt x="17630074" y="0"/>
                </a:lnTo>
                <a:lnTo>
                  <a:pt x="17630074" y="5375256"/>
                </a:lnTo>
                <a:lnTo>
                  <a:pt x="0" y="5375256"/>
                </a:lnTo>
                <a:lnTo>
                  <a:pt x="0" y="0"/>
                </a:lnTo>
                <a:close/>
              </a:path>
            </a:pathLst>
          </a:custGeom>
          <a:blipFill>
            <a:blip r:embed="rId5"/>
            <a:stretch>
              <a:fillRect/>
            </a:stretch>
          </a:blipFill>
        </p:spPr>
      </p:sp>
      <p:sp>
        <p:nvSpPr>
          <p:cNvPr id="6" name="TextBox 6"/>
          <p:cNvSpPr txBox="1"/>
          <p:nvPr/>
        </p:nvSpPr>
        <p:spPr>
          <a:xfrm>
            <a:off x="8798390" y="342900"/>
            <a:ext cx="9160646" cy="3769480"/>
          </a:xfrm>
          <a:prstGeom prst="rect">
            <a:avLst/>
          </a:prstGeom>
        </p:spPr>
        <p:txBody>
          <a:bodyPr lIns="0" tIns="0" rIns="0" bIns="0" rtlCol="0" anchor="t">
            <a:spAutoFit/>
          </a:bodyPr>
          <a:lstStyle/>
          <a:p>
            <a:pPr>
              <a:lnSpc>
                <a:spcPts val="4953"/>
              </a:lnSpc>
            </a:pPr>
            <a:r>
              <a:rPr lang="en-US" sz="3589" spc="351" dirty="0" err="1">
                <a:solidFill>
                  <a:srgbClr val="000000"/>
                </a:solidFill>
                <a:latin typeface="Bungee"/>
              </a:rPr>
              <a:t>bộ</a:t>
            </a:r>
            <a:r>
              <a:rPr lang="en-US" sz="3589" spc="351" dirty="0">
                <a:solidFill>
                  <a:srgbClr val="000000"/>
                </a:solidFill>
                <a:latin typeface="Bungee"/>
              </a:rPr>
              <a:t> </a:t>
            </a:r>
            <a:r>
              <a:rPr lang="en-US" sz="3589" spc="351" dirty="0" err="1">
                <a:solidFill>
                  <a:srgbClr val="000000"/>
                </a:solidFill>
                <a:latin typeface="Bungee"/>
              </a:rPr>
              <a:t>dữ</a:t>
            </a:r>
            <a:r>
              <a:rPr lang="en-US" sz="3589" spc="351" dirty="0">
                <a:solidFill>
                  <a:srgbClr val="000000"/>
                </a:solidFill>
                <a:latin typeface="Bungee"/>
              </a:rPr>
              <a:t> </a:t>
            </a:r>
            <a:r>
              <a:rPr lang="en-US" sz="3589" spc="351" dirty="0" err="1">
                <a:solidFill>
                  <a:srgbClr val="000000"/>
                </a:solidFill>
                <a:latin typeface="Bungee"/>
              </a:rPr>
              <a:t>liệu</a:t>
            </a:r>
            <a:r>
              <a:rPr lang="en-US" sz="3589" spc="351" dirty="0">
                <a:solidFill>
                  <a:srgbClr val="000000"/>
                </a:solidFill>
                <a:latin typeface="Bungee"/>
              </a:rPr>
              <a:t> </a:t>
            </a:r>
            <a:r>
              <a:rPr lang="en-US" sz="3589" spc="351" dirty="0" err="1">
                <a:solidFill>
                  <a:srgbClr val="000000"/>
                </a:solidFill>
                <a:latin typeface="Bungee"/>
              </a:rPr>
              <a:t>này</a:t>
            </a:r>
            <a:r>
              <a:rPr lang="en-US" sz="3589" spc="351" dirty="0">
                <a:solidFill>
                  <a:srgbClr val="000000"/>
                </a:solidFill>
                <a:latin typeface="Bungee"/>
              </a:rPr>
              <a:t> </a:t>
            </a:r>
            <a:r>
              <a:rPr lang="en-US" sz="3589" spc="351" dirty="0" err="1">
                <a:solidFill>
                  <a:srgbClr val="000000"/>
                </a:solidFill>
                <a:latin typeface="Bungee"/>
              </a:rPr>
              <a:t>chứa</a:t>
            </a:r>
            <a:r>
              <a:rPr lang="en-US" sz="3589" spc="351" dirty="0">
                <a:solidFill>
                  <a:srgbClr val="000000"/>
                </a:solidFill>
                <a:latin typeface="Bungee"/>
              </a:rPr>
              <a:t> </a:t>
            </a:r>
            <a:r>
              <a:rPr lang="en-US" sz="3589" spc="351" dirty="0" err="1">
                <a:solidFill>
                  <a:srgbClr val="000000"/>
                </a:solidFill>
                <a:latin typeface="Bungee"/>
              </a:rPr>
              <a:t>thông</a:t>
            </a:r>
            <a:r>
              <a:rPr lang="en-US" sz="3589" spc="351" dirty="0">
                <a:solidFill>
                  <a:srgbClr val="000000"/>
                </a:solidFill>
                <a:latin typeface="Bungee"/>
              </a:rPr>
              <a:t> tin </a:t>
            </a:r>
            <a:r>
              <a:rPr lang="en-US" sz="3589" spc="351" dirty="0" err="1">
                <a:solidFill>
                  <a:srgbClr val="000000"/>
                </a:solidFill>
                <a:latin typeface="Bungee"/>
              </a:rPr>
              <a:t>về</a:t>
            </a:r>
            <a:r>
              <a:rPr lang="en-US" sz="3589" spc="351" dirty="0">
                <a:solidFill>
                  <a:srgbClr val="000000"/>
                </a:solidFill>
                <a:latin typeface="Bungee"/>
              </a:rPr>
              <a:t> 3775 </a:t>
            </a:r>
            <a:r>
              <a:rPr lang="en-US" sz="3589" spc="351" dirty="0" err="1">
                <a:solidFill>
                  <a:srgbClr val="000000"/>
                </a:solidFill>
                <a:latin typeface="Bungee"/>
              </a:rPr>
              <a:t>mẫu</a:t>
            </a:r>
            <a:r>
              <a:rPr lang="en-US" sz="3589" spc="351" dirty="0">
                <a:solidFill>
                  <a:srgbClr val="000000"/>
                </a:solidFill>
                <a:latin typeface="Bungee"/>
              </a:rPr>
              <a:t> </a:t>
            </a:r>
            <a:r>
              <a:rPr lang="en-US" sz="3589" spc="351" dirty="0" err="1">
                <a:solidFill>
                  <a:srgbClr val="000000"/>
                </a:solidFill>
                <a:latin typeface="Bungee"/>
              </a:rPr>
              <a:t>chất</a:t>
            </a:r>
            <a:r>
              <a:rPr lang="en-US" sz="3589" spc="351" dirty="0">
                <a:solidFill>
                  <a:srgbClr val="000000"/>
                </a:solidFill>
                <a:latin typeface="Bungee"/>
              </a:rPr>
              <a:t> </a:t>
            </a:r>
            <a:r>
              <a:rPr lang="en-US" sz="3589" spc="351" dirty="0" err="1">
                <a:solidFill>
                  <a:srgbClr val="000000"/>
                </a:solidFill>
                <a:latin typeface="Bungee"/>
              </a:rPr>
              <a:t>lượng</a:t>
            </a:r>
            <a:r>
              <a:rPr lang="en-US" sz="3589" spc="351" dirty="0">
                <a:solidFill>
                  <a:srgbClr val="000000"/>
                </a:solidFill>
                <a:latin typeface="Bungee"/>
              </a:rPr>
              <a:t> </a:t>
            </a:r>
            <a:r>
              <a:rPr lang="en-US" sz="3589" spc="351" dirty="0" err="1">
                <a:solidFill>
                  <a:srgbClr val="000000"/>
                </a:solidFill>
                <a:latin typeface="Bungee"/>
              </a:rPr>
              <a:t>không</a:t>
            </a:r>
            <a:r>
              <a:rPr lang="en-US" sz="3589" spc="351" dirty="0">
                <a:solidFill>
                  <a:srgbClr val="000000"/>
                </a:solidFill>
                <a:latin typeface="Bungee"/>
              </a:rPr>
              <a:t> </a:t>
            </a:r>
            <a:r>
              <a:rPr lang="en-US" sz="3589" spc="351" dirty="0" err="1">
                <a:solidFill>
                  <a:srgbClr val="000000"/>
                </a:solidFill>
                <a:latin typeface="Bungee"/>
              </a:rPr>
              <a:t>khí</a:t>
            </a:r>
            <a:r>
              <a:rPr lang="en-US" sz="3589" spc="351" dirty="0">
                <a:solidFill>
                  <a:srgbClr val="000000"/>
                </a:solidFill>
                <a:latin typeface="Bungee"/>
              </a:rPr>
              <a:t> </a:t>
            </a:r>
            <a:r>
              <a:rPr lang="en-US" sz="3589" spc="351" dirty="0" err="1">
                <a:solidFill>
                  <a:srgbClr val="000000"/>
                </a:solidFill>
                <a:latin typeface="Bungee"/>
              </a:rPr>
              <a:t>của</a:t>
            </a:r>
            <a:r>
              <a:rPr lang="en-US" sz="3589" spc="351" dirty="0">
                <a:solidFill>
                  <a:srgbClr val="000000"/>
                </a:solidFill>
                <a:latin typeface="Bungee"/>
              </a:rPr>
              <a:t> 2274 </a:t>
            </a:r>
            <a:r>
              <a:rPr lang="en-US" sz="3589" spc="351" dirty="0" err="1">
                <a:solidFill>
                  <a:srgbClr val="000000"/>
                </a:solidFill>
                <a:latin typeface="Bungee"/>
              </a:rPr>
              <a:t>thành</a:t>
            </a:r>
            <a:r>
              <a:rPr lang="en-US" sz="3589" spc="351" dirty="0">
                <a:solidFill>
                  <a:srgbClr val="000000"/>
                </a:solidFill>
                <a:latin typeface="Bungee"/>
              </a:rPr>
              <a:t> </a:t>
            </a:r>
            <a:r>
              <a:rPr lang="en-US" sz="3589" spc="351" dirty="0" err="1">
                <a:solidFill>
                  <a:srgbClr val="000000"/>
                </a:solidFill>
                <a:latin typeface="Bungee"/>
              </a:rPr>
              <a:t>phố</a:t>
            </a:r>
            <a:r>
              <a:rPr lang="en-US" sz="3589" spc="351" dirty="0">
                <a:solidFill>
                  <a:srgbClr val="000000"/>
                </a:solidFill>
                <a:latin typeface="Bungee"/>
              </a:rPr>
              <a:t> ở </a:t>
            </a:r>
            <a:r>
              <a:rPr lang="en-US" sz="3589" spc="351" dirty="0" err="1">
                <a:solidFill>
                  <a:srgbClr val="000000"/>
                </a:solidFill>
                <a:latin typeface="Bungee"/>
              </a:rPr>
              <a:t>hoa</a:t>
            </a:r>
            <a:r>
              <a:rPr lang="en-US" sz="3589" spc="351" dirty="0">
                <a:solidFill>
                  <a:srgbClr val="000000"/>
                </a:solidFill>
                <a:latin typeface="Bungee"/>
              </a:rPr>
              <a:t> </a:t>
            </a:r>
            <a:r>
              <a:rPr lang="en-US" sz="3589" spc="351" dirty="0" err="1">
                <a:solidFill>
                  <a:srgbClr val="000000"/>
                </a:solidFill>
                <a:latin typeface="Bungee"/>
              </a:rPr>
              <a:t>kỳ</a:t>
            </a:r>
            <a:r>
              <a:rPr lang="en-US" sz="3589" spc="351" dirty="0">
                <a:solidFill>
                  <a:srgbClr val="000000"/>
                </a:solidFill>
                <a:latin typeface="Bungee"/>
              </a:rPr>
              <a:t> </a:t>
            </a:r>
            <a:r>
              <a:rPr lang="en-US" sz="3589" spc="351" dirty="0" err="1">
                <a:solidFill>
                  <a:srgbClr val="000000"/>
                </a:solidFill>
                <a:latin typeface="Bungee"/>
              </a:rPr>
              <a:t>năm</a:t>
            </a:r>
            <a:r>
              <a:rPr lang="en-US" sz="3589" spc="351" dirty="0">
                <a:solidFill>
                  <a:srgbClr val="000000"/>
                </a:solidFill>
                <a:latin typeface="Bungee"/>
              </a:rPr>
              <a:t> 2018. </a:t>
            </a:r>
          </a:p>
          <a:p>
            <a:pPr>
              <a:lnSpc>
                <a:spcPts val="4953"/>
              </a:lnSpc>
            </a:pPr>
            <a:endParaRPr lang="en-US" sz="3589" spc="351" dirty="0">
              <a:solidFill>
                <a:srgbClr val="000000"/>
              </a:solidFill>
              <a:latin typeface="Bungee"/>
            </a:endParaRPr>
          </a:p>
          <a:p>
            <a:pPr marL="0" lvl="0" indent="0">
              <a:lnSpc>
                <a:spcPts val="4539"/>
              </a:lnSpc>
              <a:spcBef>
                <a:spcPct val="0"/>
              </a:spcBef>
            </a:pPr>
            <a:endParaRPr lang="en-US" sz="3589" spc="351" dirty="0">
              <a:solidFill>
                <a:srgbClr val="000000"/>
              </a:solidFill>
              <a:latin typeface="Bunge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567557"/>
            <a:ext cx="7591666"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 Khái quát về Bộ dữ liệu</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144000" y="1036203"/>
            <a:ext cx="8430049" cy="8222097"/>
          </a:xfrm>
          <a:custGeom>
            <a:avLst/>
            <a:gdLst/>
            <a:ahLst/>
            <a:cxnLst/>
            <a:rect l="l" t="t" r="r" b="b"/>
            <a:pathLst>
              <a:path w="8430049" h="8222097">
                <a:moveTo>
                  <a:pt x="0" y="0"/>
                </a:moveTo>
                <a:lnTo>
                  <a:pt x="8430049" y="0"/>
                </a:lnTo>
                <a:lnTo>
                  <a:pt x="8430049" y="8222097"/>
                </a:lnTo>
                <a:lnTo>
                  <a:pt x="0" y="8222097"/>
                </a:lnTo>
                <a:lnTo>
                  <a:pt x="0" y="0"/>
                </a:lnTo>
                <a:close/>
              </a:path>
            </a:pathLst>
          </a:custGeom>
          <a:blipFill>
            <a:blip r:embed="rId5"/>
            <a:stretch>
              <a:fillRect/>
            </a:stretch>
          </a:blipFill>
        </p:spPr>
      </p:sp>
      <p:sp>
        <p:nvSpPr>
          <p:cNvPr id="6" name="TextBox 6"/>
          <p:cNvSpPr txBox="1"/>
          <p:nvPr/>
        </p:nvSpPr>
        <p:spPr>
          <a:xfrm>
            <a:off x="1028700" y="2329237"/>
            <a:ext cx="6277169" cy="1254880"/>
          </a:xfrm>
          <a:prstGeom prst="rect">
            <a:avLst/>
          </a:prstGeom>
        </p:spPr>
        <p:txBody>
          <a:bodyPr lIns="0" tIns="0" rIns="0" bIns="0" rtlCol="0" anchor="t">
            <a:spAutoFit/>
          </a:bodyPr>
          <a:lstStyle/>
          <a:p>
            <a:pPr>
              <a:lnSpc>
                <a:spcPts val="4953"/>
              </a:lnSpc>
            </a:pPr>
            <a:r>
              <a:rPr lang="en-US" sz="3589" spc="351">
                <a:solidFill>
                  <a:srgbClr val="000000"/>
                </a:solidFill>
                <a:latin typeface="Bungee"/>
              </a:rPr>
              <a:t>Các nhóm cột cơ bản</a:t>
            </a:r>
          </a:p>
          <a:p>
            <a:pPr marL="0" lvl="0" indent="0">
              <a:lnSpc>
                <a:spcPts val="4539"/>
              </a:lnSpc>
              <a:spcBef>
                <a:spcPct val="0"/>
              </a:spcBef>
            </a:pPr>
            <a:endParaRPr lang="en-US" sz="3589" spc="351">
              <a:solidFill>
                <a:srgbClr val="000000"/>
              </a:solidFill>
              <a:latin typeface="Bungee"/>
            </a:endParaRPr>
          </a:p>
        </p:txBody>
      </p:sp>
      <p:sp>
        <p:nvSpPr>
          <p:cNvPr id="7" name="TextBox 7"/>
          <p:cNvSpPr txBox="1"/>
          <p:nvPr/>
        </p:nvSpPr>
        <p:spPr>
          <a:xfrm>
            <a:off x="1028700" y="3223721"/>
            <a:ext cx="7368214" cy="5642476"/>
          </a:xfrm>
          <a:prstGeom prst="rect">
            <a:avLst/>
          </a:prstGeom>
        </p:spPr>
        <p:txBody>
          <a:bodyPr lIns="0" tIns="0" rIns="0" bIns="0" rtlCol="0" anchor="t">
            <a:spAutoFit/>
          </a:bodyPr>
          <a:lstStyle/>
          <a:p>
            <a:pPr algn="just">
              <a:lnSpc>
                <a:spcPts val="4953"/>
              </a:lnSpc>
            </a:pPr>
            <a:r>
              <a:rPr lang="en-US" sz="3589" spc="351">
                <a:solidFill>
                  <a:srgbClr val="000000"/>
                </a:solidFill>
                <a:latin typeface="Open Sauce Bold"/>
              </a:rPr>
              <a:t> - Country, City (thông tin thành phố)</a:t>
            </a:r>
          </a:p>
          <a:p>
            <a:pPr algn="just">
              <a:lnSpc>
                <a:spcPts val="4953"/>
              </a:lnSpc>
            </a:pPr>
            <a:endParaRPr lang="en-US" sz="3589" spc="351">
              <a:solidFill>
                <a:srgbClr val="000000"/>
              </a:solidFill>
              <a:latin typeface="Open Sauce Bold"/>
            </a:endParaRPr>
          </a:p>
          <a:p>
            <a:pPr algn="just">
              <a:lnSpc>
                <a:spcPts val="4953"/>
              </a:lnSpc>
            </a:pPr>
            <a:r>
              <a:rPr lang="en-US" sz="3589" spc="351">
                <a:solidFill>
                  <a:srgbClr val="000000"/>
                </a:solidFill>
                <a:latin typeface="Open Sauce Bold"/>
              </a:rPr>
              <a:t> - AQI Value, AQI Category, ..., PM2.5 Value (chỉ số đo lường không khí)</a:t>
            </a:r>
          </a:p>
          <a:p>
            <a:pPr algn="just">
              <a:lnSpc>
                <a:spcPts val="4953"/>
              </a:lnSpc>
            </a:pPr>
            <a:endParaRPr lang="en-US" sz="3589" spc="351">
              <a:solidFill>
                <a:srgbClr val="000000"/>
              </a:solidFill>
              <a:latin typeface="Open Sauce Bold"/>
            </a:endParaRPr>
          </a:p>
          <a:p>
            <a:pPr marL="0" lvl="0" indent="0" algn="just">
              <a:lnSpc>
                <a:spcPts val="4953"/>
              </a:lnSpc>
              <a:spcBef>
                <a:spcPct val="0"/>
              </a:spcBef>
            </a:pPr>
            <a:r>
              <a:rPr lang="en-US" sz="3589" spc="351">
                <a:solidFill>
                  <a:srgbClr val="000000"/>
                </a:solidFill>
                <a:latin typeface="Open Sauce Bold"/>
              </a:rPr>
              <a:t> - lat, lng (vĩ độ và kinh độ tại điểm đo đạc)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1567557"/>
            <a:ext cx="8864552" cy="532072"/>
          </a:xfrm>
          <a:prstGeom prst="rect">
            <a:avLst/>
          </a:prstGeom>
        </p:spPr>
        <p:txBody>
          <a:bodyPr lIns="0" tIns="0" rIns="0" bIns="0" rtlCol="0" anchor="t">
            <a:spAutoFit/>
          </a:bodyPr>
          <a:lstStyle/>
          <a:p>
            <a:pPr marL="0" lvl="0" indent="0" algn="l">
              <a:lnSpc>
                <a:spcPts val="3486"/>
              </a:lnSpc>
              <a:spcBef>
                <a:spcPct val="0"/>
              </a:spcBef>
            </a:pPr>
            <a:r>
              <a:rPr lang="en-US" sz="3521" spc="123">
                <a:solidFill>
                  <a:srgbClr val="040506"/>
                </a:solidFill>
                <a:latin typeface="Bungee"/>
              </a:rPr>
              <a:t>01b: chi tiết xử lý data</a:t>
            </a:r>
          </a:p>
        </p:txBody>
      </p:sp>
      <p:sp>
        <p:nvSpPr>
          <p:cNvPr id="4" name="Freeform 4"/>
          <p:cNvSpPr/>
          <p:nvPr/>
        </p:nvSpPr>
        <p:spPr>
          <a:xfrm rot="-10800000">
            <a:off x="-305814" y="-323115"/>
            <a:ext cx="8536520" cy="2452310"/>
          </a:xfrm>
          <a:custGeom>
            <a:avLst/>
            <a:gdLst/>
            <a:ahLst/>
            <a:cxnLst/>
            <a:rect l="l" t="t" r="r" b="b"/>
            <a:pathLst>
              <a:path w="8536520" h="2452310">
                <a:moveTo>
                  <a:pt x="0" y="0"/>
                </a:moveTo>
                <a:lnTo>
                  <a:pt x="8536521" y="0"/>
                </a:lnTo>
                <a:lnTo>
                  <a:pt x="8536521" y="2452310"/>
                </a:lnTo>
                <a:lnTo>
                  <a:pt x="0" y="245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023187" y="3021013"/>
            <a:ext cx="2122487" cy="2122487"/>
          </a:xfrm>
          <a:custGeom>
            <a:avLst/>
            <a:gdLst/>
            <a:ahLst/>
            <a:cxnLst/>
            <a:rect l="l" t="t" r="r" b="b"/>
            <a:pathLst>
              <a:path w="2122487" h="2122487">
                <a:moveTo>
                  <a:pt x="0" y="0"/>
                </a:moveTo>
                <a:lnTo>
                  <a:pt x="2122487" y="0"/>
                </a:lnTo>
                <a:lnTo>
                  <a:pt x="2122487" y="2122487"/>
                </a:lnTo>
                <a:lnTo>
                  <a:pt x="0" y="2122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3021013"/>
            <a:ext cx="2284446" cy="2271985"/>
          </a:xfrm>
          <a:custGeom>
            <a:avLst/>
            <a:gdLst/>
            <a:ahLst/>
            <a:cxnLst/>
            <a:rect l="l" t="t" r="r" b="b"/>
            <a:pathLst>
              <a:path w="2284446" h="2271985">
                <a:moveTo>
                  <a:pt x="0" y="0"/>
                </a:moveTo>
                <a:lnTo>
                  <a:pt x="2284446" y="0"/>
                </a:lnTo>
                <a:lnTo>
                  <a:pt x="2284446" y="2271985"/>
                </a:lnTo>
                <a:lnTo>
                  <a:pt x="0" y="2271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9144000" y="-54319"/>
            <a:ext cx="8223847" cy="10395638"/>
          </a:xfrm>
          <a:custGeom>
            <a:avLst/>
            <a:gdLst/>
            <a:ahLst/>
            <a:cxnLst/>
            <a:rect l="l" t="t" r="r" b="b"/>
            <a:pathLst>
              <a:path w="8223847" h="10395638">
                <a:moveTo>
                  <a:pt x="0" y="0"/>
                </a:moveTo>
                <a:lnTo>
                  <a:pt x="8223847" y="0"/>
                </a:lnTo>
                <a:lnTo>
                  <a:pt x="8223847" y="10395638"/>
                </a:lnTo>
                <a:lnTo>
                  <a:pt x="0" y="10395638"/>
                </a:lnTo>
                <a:lnTo>
                  <a:pt x="0" y="0"/>
                </a:lnTo>
                <a:close/>
              </a:path>
            </a:pathLst>
          </a:custGeom>
          <a:blipFill>
            <a:blip r:embed="rId9"/>
            <a:stretch>
              <a:fillRect/>
            </a:stretch>
          </a:blipFill>
        </p:spPr>
      </p:sp>
      <p:sp>
        <p:nvSpPr>
          <p:cNvPr id="8" name="TextBox 8"/>
          <p:cNvSpPr txBox="1"/>
          <p:nvPr/>
        </p:nvSpPr>
        <p:spPr>
          <a:xfrm>
            <a:off x="727364" y="5852804"/>
            <a:ext cx="7202007" cy="4434196"/>
          </a:xfrm>
          <a:prstGeom prst="rect">
            <a:avLst/>
          </a:prstGeom>
        </p:spPr>
        <p:txBody>
          <a:bodyPr lIns="0" tIns="0" rIns="0" bIns="0" rtlCol="0" anchor="t">
            <a:spAutoFit/>
          </a:bodyPr>
          <a:lstStyle/>
          <a:p>
            <a:pPr algn="just">
              <a:lnSpc>
                <a:spcPts val="5009"/>
              </a:lnSpc>
            </a:pPr>
            <a:r>
              <a:rPr lang="en-US" sz="3629" spc="355">
                <a:solidFill>
                  <a:srgbClr val="000000"/>
                </a:solidFill>
                <a:latin typeface="Open Sauce Bold"/>
              </a:rPr>
              <a:t> - Xóa bỏ các dòng bị trống (NaN, Null)</a:t>
            </a:r>
          </a:p>
          <a:p>
            <a:pPr algn="just">
              <a:lnSpc>
                <a:spcPts val="5009"/>
              </a:lnSpc>
            </a:pPr>
            <a:endParaRPr lang="en-US" sz="3629" spc="355">
              <a:solidFill>
                <a:srgbClr val="000000"/>
              </a:solidFill>
              <a:latin typeface="Open Sauce Bold"/>
            </a:endParaRPr>
          </a:p>
          <a:p>
            <a:pPr algn="just">
              <a:lnSpc>
                <a:spcPts val="5009"/>
              </a:lnSpc>
            </a:pPr>
            <a:r>
              <a:rPr lang="en-US" sz="3629" spc="355">
                <a:solidFill>
                  <a:srgbClr val="000000"/>
                </a:solidFill>
                <a:latin typeface="Open Sauce Bold"/>
              </a:rPr>
              <a:t> - Bộ dữ liệu sau khi xử lý còn lại 2774 thành phố được khảo sát</a:t>
            </a:r>
          </a:p>
          <a:p>
            <a:pPr marL="0" lvl="0" indent="0" algn="just">
              <a:lnSpc>
                <a:spcPts val="5009"/>
              </a:lnSpc>
              <a:spcBef>
                <a:spcPct val="0"/>
              </a:spcBef>
            </a:pPr>
            <a:endParaRPr lang="en-US" sz="3629" spc="355">
              <a:solidFill>
                <a:srgbClr val="000000"/>
              </a:solidFill>
              <a:latin typeface="Open Sauce Bold"/>
            </a:endParaRPr>
          </a:p>
        </p:txBody>
      </p:sp>
      <p:sp>
        <p:nvSpPr>
          <p:cNvPr id="9" name="TextBox 9"/>
          <p:cNvSpPr txBox="1"/>
          <p:nvPr/>
        </p:nvSpPr>
        <p:spPr>
          <a:xfrm>
            <a:off x="1028700" y="2300844"/>
            <a:ext cx="7202007" cy="720168"/>
          </a:xfrm>
          <a:prstGeom prst="rect">
            <a:avLst/>
          </a:prstGeom>
        </p:spPr>
        <p:txBody>
          <a:bodyPr lIns="0" tIns="0" rIns="0" bIns="0" rtlCol="0" anchor="t">
            <a:spAutoFit/>
          </a:bodyPr>
          <a:lstStyle/>
          <a:p>
            <a:pPr marL="0" lvl="0" indent="0" algn="ctr">
              <a:lnSpc>
                <a:spcPts val="5975"/>
              </a:lnSpc>
              <a:spcBef>
                <a:spcPct val="0"/>
              </a:spcBef>
            </a:pPr>
            <a:r>
              <a:rPr lang="en-US" sz="4329" spc="424">
                <a:solidFill>
                  <a:srgbClr val="000000"/>
                </a:solidFill>
                <a:latin typeface="Open Sauce Bold"/>
              </a:rPr>
              <a:t>Clean Data by Python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500649" y="1259214"/>
            <a:ext cx="15286702" cy="8576741"/>
          </a:xfrm>
          <a:custGeom>
            <a:avLst/>
            <a:gdLst/>
            <a:ahLst/>
            <a:cxnLst/>
            <a:rect l="l" t="t" r="r" b="b"/>
            <a:pathLst>
              <a:path w="15286702" h="8576741">
                <a:moveTo>
                  <a:pt x="0" y="0"/>
                </a:moveTo>
                <a:lnTo>
                  <a:pt x="15286702" y="0"/>
                </a:lnTo>
                <a:lnTo>
                  <a:pt x="15286702" y="8576740"/>
                </a:lnTo>
                <a:lnTo>
                  <a:pt x="0" y="8576740"/>
                </a:lnTo>
                <a:lnTo>
                  <a:pt x="0" y="0"/>
                </a:lnTo>
                <a:close/>
              </a:path>
            </a:pathLst>
          </a:custGeom>
          <a:blipFill>
            <a:blip r:embed="rId2"/>
            <a:stretch>
              <a:fillRect/>
            </a:stretch>
          </a:blipFill>
        </p:spPr>
      </p:sp>
      <p:sp>
        <p:nvSpPr>
          <p:cNvPr id="3" name="TextBox 3"/>
          <p:cNvSpPr txBox="1"/>
          <p:nvPr/>
        </p:nvSpPr>
        <p:spPr>
          <a:xfrm>
            <a:off x="6693447" y="76775"/>
            <a:ext cx="17397507" cy="1182439"/>
          </a:xfrm>
          <a:prstGeom prst="rect">
            <a:avLst/>
          </a:prstGeom>
        </p:spPr>
        <p:txBody>
          <a:bodyPr lIns="0" tIns="0" rIns="0" bIns="0" rtlCol="0" anchor="t">
            <a:spAutoFit/>
          </a:bodyPr>
          <a:lstStyle/>
          <a:p>
            <a:pPr>
              <a:lnSpc>
                <a:spcPts val="9694"/>
              </a:lnSpc>
            </a:pPr>
            <a:r>
              <a:rPr lang="en-US" sz="7024" spc="688">
                <a:solidFill>
                  <a:srgbClr val="F83329"/>
                </a:solidFill>
                <a:latin typeface="Oswald Bold"/>
              </a:rPr>
              <a:t>OVERVIEW </a:t>
            </a:r>
          </a:p>
        </p:txBody>
      </p:sp>
      <p:grpSp>
        <p:nvGrpSpPr>
          <p:cNvPr id="4" name="Group 4"/>
          <p:cNvGrpSpPr/>
          <p:nvPr/>
        </p:nvGrpSpPr>
        <p:grpSpPr>
          <a:xfrm>
            <a:off x="5540425" y="-180918"/>
            <a:ext cx="12747575" cy="1209618"/>
            <a:chOff x="0" y="0"/>
            <a:chExt cx="16996767" cy="1612824"/>
          </a:xfrm>
        </p:grpSpPr>
        <p:sp>
          <p:nvSpPr>
            <p:cNvPr id="5" name="TextBox 5"/>
            <p:cNvSpPr txBox="1"/>
            <p:nvPr/>
          </p:nvSpPr>
          <p:spPr>
            <a:xfrm>
              <a:off x="0" y="893737"/>
              <a:ext cx="16996767" cy="719087"/>
            </a:xfrm>
            <a:prstGeom prst="rect">
              <a:avLst/>
            </a:prstGeom>
          </p:spPr>
          <p:txBody>
            <a:bodyPr lIns="0" tIns="0" rIns="0" bIns="0" rtlCol="0" anchor="t">
              <a:spAutoFit/>
            </a:bodyPr>
            <a:lstStyle/>
            <a:p>
              <a:pPr marL="0" lvl="0" indent="0">
                <a:lnSpc>
                  <a:spcPts val="4530"/>
                </a:lnSpc>
                <a:spcBef>
                  <a:spcPct val="0"/>
                </a:spcBef>
              </a:pPr>
              <a:endParaRPr/>
            </a:p>
          </p:txBody>
        </p:sp>
        <p:sp>
          <p:nvSpPr>
            <p:cNvPr id="6" name="TextBox 6"/>
            <p:cNvSpPr txBox="1"/>
            <p:nvPr/>
          </p:nvSpPr>
          <p:spPr>
            <a:xfrm>
              <a:off x="0" y="95250"/>
              <a:ext cx="16807348" cy="725938"/>
            </a:xfrm>
            <a:prstGeom prst="rect">
              <a:avLst/>
            </a:prstGeom>
          </p:spPr>
          <p:txBody>
            <a:bodyPr lIns="0" tIns="0" rIns="0" bIns="0" rtlCol="0" anchor="t">
              <a:spAutoFit/>
            </a:bodyPr>
            <a:lstStyle/>
            <a:p>
              <a:pPr marL="0" lvl="0" indent="0">
                <a:lnSpc>
                  <a:spcPts val="3893"/>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580140" y="-40421"/>
            <a:ext cx="8707860" cy="9796342"/>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3978888" y="0"/>
            <a:ext cx="15859325" cy="2439864"/>
            <a:chOff x="0" y="0"/>
            <a:chExt cx="1537211" cy="236491"/>
          </a:xfrm>
        </p:grpSpPr>
        <p:sp>
          <p:nvSpPr>
            <p:cNvPr id="8" name="Freeform 8"/>
            <p:cNvSpPr/>
            <p:nvPr/>
          </p:nvSpPr>
          <p:spPr>
            <a:xfrm>
              <a:off x="0" y="0"/>
              <a:ext cx="1537211" cy="236491"/>
            </a:xfrm>
            <a:custGeom>
              <a:avLst/>
              <a:gdLst/>
              <a:ahLst/>
              <a:cxnLst/>
              <a:rect l="l" t="t" r="r" b="b"/>
              <a:pathLst>
                <a:path w="1537211" h="236491">
                  <a:moveTo>
                    <a:pt x="1334011" y="0"/>
                  </a:moveTo>
                  <a:lnTo>
                    <a:pt x="0" y="0"/>
                  </a:lnTo>
                  <a:lnTo>
                    <a:pt x="203200" y="236491"/>
                  </a:lnTo>
                  <a:lnTo>
                    <a:pt x="1537211" y="236491"/>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555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1880438" y="6869168"/>
            <a:ext cx="2881093" cy="2886754"/>
          </a:xfrm>
          <a:custGeom>
            <a:avLst/>
            <a:gdLst/>
            <a:ahLst/>
            <a:cxnLst/>
            <a:rect l="l" t="t" r="r" b="b"/>
            <a:pathLst>
              <a:path w="2881093" h="2886754">
                <a:moveTo>
                  <a:pt x="0" y="0"/>
                </a:moveTo>
                <a:lnTo>
                  <a:pt x="2881093" y="0"/>
                </a:lnTo>
                <a:lnTo>
                  <a:pt x="2881093" y="2886753"/>
                </a:lnTo>
                <a:lnTo>
                  <a:pt x="0" y="2886753"/>
                </a:lnTo>
                <a:lnTo>
                  <a:pt x="0" y="0"/>
                </a:lnTo>
                <a:close/>
              </a:path>
            </a:pathLst>
          </a:custGeom>
          <a:blipFill>
            <a:blip r:embed="rId5"/>
            <a:stretch>
              <a:fillRect/>
            </a:stretch>
          </a:blipFill>
        </p:spPr>
      </p:sp>
      <p:sp>
        <p:nvSpPr>
          <p:cNvPr id="11" name="TextBox 11"/>
          <p:cNvSpPr txBox="1"/>
          <p:nvPr/>
        </p:nvSpPr>
        <p:spPr>
          <a:xfrm>
            <a:off x="-1584614" y="753680"/>
            <a:ext cx="13825222" cy="1651729"/>
          </a:xfrm>
          <a:prstGeom prst="rect">
            <a:avLst/>
          </a:prstGeom>
        </p:spPr>
        <p:txBody>
          <a:bodyPr lIns="0" tIns="0" rIns="0" bIns="0" rtlCol="0" anchor="t">
            <a:spAutoFit/>
          </a:bodyPr>
          <a:lstStyle/>
          <a:p>
            <a:pPr algn="ctr">
              <a:lnSpc>
                <a:spcPts val="6664"/>
              </a:lnSpc>
            </a:pPr>
            <a:r>
              <a:rPr lang="en-US" sz="4829" spc="38">
                <a:solidFill>
                  <a:srgbClr val="FFFFFF"/>
                </a:solidFill>
                <a:latin typeface="Oswald Bold"/>
              </a:rPr>
              <a:t>MỤC TIÊU ĐẶT RA</a:t>
            </a:r>
          </a:p>
          <a:p>
            <a:pPr marL="0" lvl="0" indent="0" algn="ctr">
              <a:lnSpc>
                <a:spcPts val="6664"/>
              </a:lnSpc>
              <a:spcBef>
                <a:spcPct val="0"/>
              </a:spcBef>
            </a:pPr>
            <a:endParaRPr lang="en-US" sz="4829" spc="38">
              <a:solidFill>
                <a:srgbClr val="FFFFFF"/>
              </a:solidFill>
              <a:latin typeface="Oswald Bold"/>
            </a:endParaRPr>
          </a:p>
        </p:txBody>
      </p:sp>
      <p:sp>
        <p:nvSpPr>
          <p:cNvPr id="12" name="TextBox 12"/>
          <p:cNvSpPr txBox="1"/>
          <p:nvPr/>
        </p:nvSpPr>
        <p:spPr>
          <a:xfrm>
            <a:off x="685496" y="3595669"/>
            <a:ext cx="10948413" cy="4556668"/>
          </a:xfrm>
          <a:prstGeom prst="rect">
            <a:avLst/>
          </a:prstGeom>
        </p:spPr>
        <p:txBody>
          <a:bodyPr lIns="0" tIns="0" rIns="0" bIns="0" rtlCol="0" anchor="t">
            <a:spAutoFit/>
          </a:bodyPr>
          <a:lstStyle/>
          <a:p>
            <a:pPr marL="697061" lvl="1" indent="-348531">
              <a:lnSpc>
                <a:spcPts val="4520"/>
              </a:lnSpc>
              <a:buFont typeface="Arial"/>
              <a:buChar char="•"/>
            </a:pPr>
            <a:r>
              <a:rPr lang="en-US" sz="3228">
                <a:solidFill>
                  <a:srgbClr val="000000"/>
                </a:solidFill>
                <a:latin typeface="Open Sans Bold Italics"/>
              </a:rPr>
              <a:t>Đánh Giá Đặc Điểm Khác Biệt Giữa Các Khu Vực</a:t>
            </a:r>
          </a:p>
          <a:p>
            <a:pPr>
              <a:lnSpc>
                <a:spcPts val="4520"/>
              </a:lnSpc>
            </a:pPr>
            <a:endParaRPr lang="en-US" sz="3228">
              <a:solidFill>
                <a:srgbClr val="000000"/>
              </a:solidFill>
              <a:latin typeface="Open Sans Bold Italics"/>
            </a:endParaRPr>
          </a:p>
          <a:p>
            <a:pPr marL="697061" lvl="1" indent="-348531">
              <a:lnSpc>
                <a:spcPts val="4520"/>
              </a:lnSpc>
              <a:buFont typeface="Arial"/>
              <a:buChar char="•"/>
            </a:pPr>
            <a:r>
              <a:rPr lang="en-US" sz="3228">
                <a:solidFill>
                  <a:srgbClr val="000000"/>
                </a:solidFill>
                <a:latin typeface="Open Sans Bold Italics"/>
              </a:rPr>
              <a:t>Phân Tích Tương Quan với Các Yếu Tố Môi Trường</a:t>
            </a:r>
          </a:p>
          <a:p>
            <a:pPr>
              <a:lnSpc>
                <a:spcPts val="4520"/>
              </a:lnSpc>
            </a:pPr>
            <a:endParaRPr lang="en-US" sz="3228">
              <a:solidFill>
                <a:srgbClr val="000000"/>
              </a:solidFill>
              <a:latin typeface="Open Sans Bold Italics"/>
            </a:endParaRPr>
          </a:p>
          <a:p>
            <a:pPr marL="697061" lvl="1" indent="-348531">
              <a:lnSpc>
                <a:spcPts val="4520"/>
              </a:lnSpc>
              <a:buFont typeface="Arial"/>
              <a:buChar char="•"/>
            </a:pPr>
            <a:r>
              <a:rPr lang="en-US" sz="3228">
                <a:solidFill>
                  <a:srgbClr val="000000"/>
                </a:solidFill>
                <a:latin typeface="Open Sans Bold Italics"/>
              </a:rPr>
              <a:t>Xây Dựng Mô Hình Dự Đoán Chất lượng không khí</a:t>
            </a:r>
          </a:p>
          <a:p>
            <a:pPr>
              <a:lnSpc>
                <a:spcPts val="4520"/>
              </a:lnSpc>
            </a:pPr>
            <a:endParaRPr lang="en-US" sz="3228">
              <a:solidFill>
                <a:srgbClr val="000000"/>
              </a:solidFill>
              <a:latin typeface="Open Sans Bold Italics"/>
            </a:endParaRPr>
          </a:p>
          <a:p>
            <a:pPr marL="697061" lvl="1" indent="-348531">
              <a:lnSpc>
                <a:spcPts val="4520"/>
              </a:lnSpc>
              <a:buFont typeface="Arial"/>
              <a:buChar char="•"/>
            </a:pPr>
            <a:r>
              <a:rPr lang="en-US" sz="3228">
                <a:solidFill>
                  <a:srgbClr val="000000"/>
                </a:solidFill>
                <a:latin typeface="Open Sans Bold Italics"/>
              </a:rPr>
              <a:t>Phát Hiện Các Vùng Cần Chú Ý Đặc Biệt</a:t>
            </a:r>
          </a:p>
          <a:p>
            <a:pPr marL="0" lvl="0" indent="0">
              <a:lnSpc>
                <a:spcPts val="4520"/>
              </a:lnSpc>
              <a:spcBef>
                <a:spcPct val="0"/>
              </a:spcBef>
            </a:pPr>
            <a:endParaRPr lang="en-US" sz="3228">
              <a:solidFill>
                <a:srgbClr val="000000"/>
              </a:solidFill>
              <a:latin typeface="Open Sans Bold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1798</Words>
  <Application>Microsoft Office PowerPoint</Application>
  <PresentationFormat>Custom</PresentationFormat>
  <Paragraphs>135</Paragraphs>
  <Slides>28</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28</vt:i4>
      </vt:variant>
    </vt:vector>
  </HeadingPairs>
  <TitlesOfParts>
    <vt:vector size="48" baseType="lpstr">
      <vt:lpstr>Open Sans</vt:lpstr>
      <vt:lpstr>DM Sans</vt:lpstr>
      <vt:lpstr>Open Sans Bold</vt:lpstr>
      <vt:lpstr>Roboto Slab</vt:lpstr>
      <vt:lpstr>Arial</vt:lpstr>
      <vt:lpstr>Open Sans Bold Italics</vt:lpstr>
      <vt:lpstr>Open Sauce</vt:lpstr>
      <vt:lpstr>Open Sauce Heavy</vt:lpstr>
      <vt:lpstr>Montserrat Light Bold</vt:lpstr>
      <vt:lpstr>Roboto Slab Bold</vt:lpstr>
      <vt:lpstr>Archivo Black</vt:lpstr>
      <vt:lpstr>Bungee</vt:lpstr>
      <vt:lpstr>Calibri</vt:lpstr>
      <vt:lpstr>Codec Pro ExtraBold</vt:lpstr>
      <vt:lpstr>Montserrat Light</vt:lpstr>
      <vt:lpstr>Open Sauce Bold</vt:lpstr>
      <vt:lpstr>Noto Sans Bold</vt:lpstr>
      <vt:lpstr>Open Sauce Bold Italics</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Project DA MindX</dc:title>
  <cp:lastModifiedBy>Nguyen Le</cp:lastModifiedBy>
  <cp:revision>2</cp:revision>
  <dcterms:created xsi:type="dcterms:W3CDTF">2006-08-16T00:00:00Z</dcterms:created>
  <dcterms:modified xsi:type="dcterms:W3CDTF">2023-12-07T03:56:48Z</dcterms:modified>
  <dc:identifier>DAF2L0mK9iQ</dc:identifier>
</cp:coreProperties>
</file>